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quickStyle4.xml" ContentType="application/vnd.openxmlformats-officedocument.drawingml.diagramStyl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5"/>
  </p:notesMasterIdLst>
  <p:sldIdLst>
    <p:sldId id="275" r:id="rId2"/>
    <p:sldId id="444" r:id="rId3"/>
    <p:sldId id="260" r:id="rId4"/>
    <p:sldId id="261" r:id="rId5"/>
    <p:sldId id="262" r:id="rId6"/>
    <p:sldId id="263" r:id="rId7"/>
    <p:sldId id="326" r:id="rId8"/>
    <p:sldId id="267" r:id="rId9"/>
    <p:sldId id="531" r:id="rId10"/>
    <p:sldId id="269" r:id="rId11"/>
    <p:sldId id="532" r:id="rId12"/>
    <p:sldId id="277" r:id="rId13"/>
    <p:sldId id="279" r:id="rId14"/>
    <p:sldId id="280" r:id="rId15"/>
    <p:sldId id="281" r:id="rId16"/>
    <p:sldId id="327" r:id="rId17"/>
    <p:sldId id="283" r:id="rId18"/>
    <p:sldId id="284" r:id="rId19"/>
    <p:sldId id="349" r:id="rId20"/>
    <p:sldId id="350" r:id="rId21"/>
    <p:sldId id="351" r:id="rId22"/>
    <p:sldId id="352" r:id="rId23"/>
    <p:sldId id="354" r:id="rId24"/>
    <p:sldId id="355" r:id="rId25"/>
    <p:sldId id="356" r:id="rId26"/>
    <p:sldId id="445" r:id="rId27"/>
    <p:sldId id="417" r:id="rId28"/>
    <p:sldId id="471" r:id="rId29"/>
    <p:sldId id="473" r:id="rId30"/>
    <p:sldId id="474" r:id="rId31"/>
    <p:sldId id="475" r:id="rId32"/>
    <p:sldId id="476" r:id="rId33"/>
    <p:sldId id="477" r:id="rId34"/>
    <p:sldId id="478" r:id="rId35"/>
    <p:sldId id="479" r:id="rId36"/>
    <p:sldId id="480" r:id="rId37"/>
    <p:sldId id="544" r:id="rId38"/>
    <p:sldId id="545" r:id="rId39"/>
    <p:sldId id="546" r:id="rId40"/>
    <p:sldId id="547" r:id="rId41"/>
    <p:sldId id="548" r:id="rId42"/>
    <p:sldId id="549" r:id="rId43"/>
    <p:sldId id="550" r:id="rId44"/>
    <p:sldId id="428" r:id="rId45"/>
    <p:sldId id="459" r:id="rId46"/>
    <p:sldId id="460" r:id="rId47"/>
    <p:sldId id="461" r:id="rId48"/>
    <p:sldId id="462" r:id="rId49"/>
    <p:sldId id="463" r:id="rId50"/>
    <p:sldId id="464" r:id="rId51"/>
    <p:sldId id="465" r:id="rId52"/>
    <p:sldId id="466" r:id="rId53"/>
    <p:sldId id="467" r:id="rId54"/>
    <p:sldId id="468" r:id="rId55"/>
    <p:sldId id="469" r:id="rId56"/>
    <p:sldId id="470" r:id="rId57"/>
    <p:sldId id="433" r:id="rId58"/>
    <p:sldId id="481" r:id="rId59"/>
    <p:sldId id="435" r:id="rId60"/>
    <p:sldId id="436" r:id="rId61"/>
    <p:sldId id="449" r:id="rId62"/>
    <p:sldId id="450" r:id="rId63"/>
    <p:sldId id="533" r:id="rId64"/>
    <p:sldId id="534" r:id="rId65"/>
    <p:sldId id="535" r:id="rId66"/>
    <p:sldId id="536" r:id="rId67"/>
    <p:sldId id="365" r:id="rId68"/>
    <p:sldId id="366" r:id="rId69"/>
    <p:sldId id="367" r:id="rId70"/>
    <p:sldId id="368" r:id="rId71"/>
    <p:sldId id="369" r:id="rId72"/>
    <p:sldId id="551" r:id="rId73"/>
    <p:sldId id="515" r:id="rId74"/>
    <p:sldId id="516" r:id="rId75"/>
    <p:sldId id="489" r:id="rId76"/>
    <p:sldId id="493" r:id="rId77"/>
    <p:sldId id="495" r:id="rId78"/>
    <p:sldId id="496" r:id="rId79"/>
    <p:sldId id="500" r:id="rId80"/>
    <p:sldId id="501" r:id="rId81"/>
    <p:sldId id="502" r:id="rId82"/>
    <p:sldId id="503" r:id="rId83"/>
    <p:sldId id="504" r:id="rId84"/>
    <p:sldId id="505" r:id="rId85"/>
    <p:sldId id="506" r:id="rId86"/>
    <p:sldId id="507" r:id="rId87"/>
    <p:sldId id="508" r:id="rId88"/>
    <p:sldId id="509" r:id="rId89"/>
    <p:sldId id="510" r:id="rId90"/>
    <p:sldId id="511" r:id="rId91"/>
    <p:sldId id="512" r:id="rId92"/>
    <p:sldId id="513" r:id="rId93"/>
    <p:sldId id="514" r:id="rId94"/>
    <p:sldId id="537" r:id="rId95"/>
    <p:sldId id="538" r:id="rId96"/>
    <p:sldId id="378" r:id="rId97"/>
    <p:sldId id="379" r:id="rId98"/>
    <p:sldId id="522" r:id="rId99"/>
    <p:sldId id="523" r:id="rId100"/>
    <p:sldId id="524" r:id="rId101"/>
    <p:sldId id="525" r:id="rId102"/>
    <p:sldId id="526" r:id="rId103"/>
    <p:sldId id="527" r:id="rId104"/>
    <p:sldId id="528" r:id="rId105"/>
    <p:sldId id="529" r:id="rId106"/>
    <p:sldId id="517" r:id="rId107"/>
    <p:sldId id="518" r:id="rId108"/>
    <p:sldId id="519" r:id="rId109"/>
    <p:sldId id="520" r:id="rId110"/>
    <p:sldId id="521" r:id="rId111"/>
    <p:sldId id="530" r:id="rId112"/>
    <p:sldId id="383" r:id="rId113"/>
    <p:sldId id="382" r:id="rId114"/>
    <p:sldId id="385" r:id="rId115"/>
    <p:sldId id="384" r:id="rId116"/>
    <p:sldId id="539" r:id="rId117"/>
    <p:sldId id="387" r:id="rId118"/>
    <p:sldId id="388" r:id="rId119"/>
    <p:sldId id="540" r:id="rId120"/>
    <p:sldId id="390" r:id="rId121"/>
    <p:sldId id="391" r:id="rId122"/>
    <p:sldId id="392" r:id="rId123"/>
    <p:sldId id="393" r:id="rId124"/>
    <p:sldId id="552" r:id="rId125"/>
    <p:sldId id="553" r:id="rId126"/>
    <p:sldId id="554" r:id="rId127"/>
    <p:sldId id="555" r:id="rId128"/>
    <p:sldId id="556" r:id="rId129"/>
    <p:sldId id="557" r:id="rId130"/>
    <p:sldId id="558" r:id="rId131"/>
    <p:sldId id="559" r:id="rId132"/>
    <p:sldId id="560" r:id="rId133"/>
    <p:sldId id="561" r:id="rId134"/>
    <p:sldId id="394" r:id="rId135"/>
    <p:sldId id="395" r:id="rId136"/>
    <p:sldId id="399" r:id="rId137"/>
    <p:sldId id="400" r:id="rId138"/>
    <p:sldId id="401" r:id="rId139"/>
    <p:sldId id="402" r:id="rId140"/>
    <p:sldId id="403" r:id="rId141"/>
    <p:sldId id="404" r:id="rId142"/>
    <p:sldId id="405" r:id="rId143"/>
    <p:sldId id="406" r:id="rId144"/>
    <p:sldId id="407" r:id="rId145"/>
    <p:sldId id="408" r:id="rId146"/>
    <p:sldId id="541" r:id="rId147"/>
    <p:sldId id="410" r:id="rId148"/>
    <p:sldId id="411" r:id="rId149"/>
    <p:sldId id="542" r:id="rId150"/>
    <p:sldId id="412" r:id="rId151"/>
    <p:sldId id="543" r:id="rId152"/>
    <p:sldId id="413" r:id="rId153"/>
    <p:sldId id="414" r:id="rId15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33" autoAdjust="0"/>
  </p:normalViewPr>
  <p:slideViewPr>
    <p:cSldViewPr>
      <p:cViewPr>
        <p:scale>
          <a:sx n="72" d="100"/>
          <a:sy n="72" d="100"/>
        </p:scale>
        <p:origin x="-1020" y="-678"/>
      </p:cViewPr>
      <p:guideLst>
        <p:guide orient="horz" pos="2160"/>
        <p:guide orient="horz" pos="25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7A981D-6EE7-4716-BD34-EEE70EED2742}" type="doc">
      <dgm:prSet loTypeId="urn:microsoft.com/office/officeart/2005/8/layout/hProcess9" loCatId="process" qsTypeId="urn:microsoft.com/office/officeart/2005/8/quickstyle/simple5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EAE2B57A-FF3A-4ED7-B084-B2D1CA79C389}">
      <dgm:prSet/>
      <dgm:spPr>
        <a:solidFill>
          <a:srgbClr val="005557"/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b="0" dirty="0" smtClean="0">
              <a:latin typeface="Arial" pitchFamily="34" charset="0"/>
              <a:cs typeface="Arial" pitchFamily="34" charset="0"/>
            </a:rPr>
            <a:t>Stimulation</a:t>
          </a:r>
          <a:r>
            <a:rPr lang="en-US" b="0" dirty="0" smtClean="0"/>
            <a:t> </a:t>
          </a:r>
          <a:r>
            <a:rPr lang="en-US" b="0" dirty="0" smtClean="0">
              <a:latin typeface="Arial" pitchFamily="34" charset="0"/>
              <a:cs typeface="Arial" pitchFamily="34" charset="0"/>
            </a:rPr>
            <a:t>of research and synthesis of findings</a:t>
          </a:r>
        </a:p>
      </dgm:t>
    </dgm:pt>
    <dgm:pt modelId="{9763060F-30AF-42B4-A846-BF7AEF2D8104}" type="parTrans" cxnId="{F821BE1A-023E-4846-A0B5-E3AAA0CBA57D}">
      <dgm:prSet/>
      <dgm:spPr/>
      <dgm:t>
        <a:bodyPr/>
        <a:lstStyle/>
        <a:p>
          <a:endParaRPr lang="en-US"/>
        </a:p>
      </dgm:t>
    </dgm:pt>
    <dgm:pt modelId="{6C5B3E7C-F4A5-4F0F-9E31-FD6738A760E8}" type="sibTrans" cxnId="{F821BE1A-023E-4846-A0B5-E3AAA0CBA57D}">
      <dgm:prSet/>
      <dgm:spPr/>
      <dgm:t>
        <a:bodyPr/>
        <a:lstStyle/>
        <a:p>
          <a:endParaRPr lang="en-US"/>
        </a:p>
      </dgm:t>
    </dgm:pt>
    <dgm:pt modelId="{FB3F1C68-4D61-4F35-BDB2-490AF660A7BC}">
      <dgm:prSet/>
      <dgm:spPr>
        <a:solidFill>
          <a:srgbClr val="005557">
            <a:alpha val="90000"/>
          </a:srgb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 rtl="0">
            <a:lnSpc>
              <a:spcPct val="100000"/>
            </a:lnSpc>
          </a:pPr>
          <a:r>
            <a:rPr lang="en-US" b="0" dirty="0" smtClean="0">
              <a:latin typeface="Arial" pitchFamily="34" charset="0"/>
              <a:cs typeface="Arial" pitchFamily="34" charset="0"/>
            </a:rPr>
            <a:t>Transfer</a:t>
          </a:r>
          <a:r>
            <a:rPr lang="en-US" b="0" baseline="0" dirty="0" smtClean="0">
              <a:latin typeface="Arial" pitchFamily="34" charset="0"/>
              <a:cs typeface="Arial" pitchFamily="34" charset="0"/>
            </a:rPr>
            <a:t> into design and construction practice</a:t>
          </a:r>
          <a:endParaRPr lang="en-US" b="0" dirty="0" smtClean="0">
            <a:latin typeface="Arial" pitchFamily="34" charset="0"/>
            <a:cs typeface="Arial" pitchFamily="34" charset="0"/>
          </a:endParaRPr>
        </a:p>
      </dgm:t>
    </dgm:pt>
    <dgm:pt modelId="{363AE4CE-6290-40E4-ADF0-B0EE2E79C8F5}" type="parTrans" cxnId="{33B252F0-EE70-4A86-9636-839AA26B40DC}">
      <dgm:prSet/>
      <dgm:spPr/>
      <dgm:t>
        <a:bodyPr/>
        <a:lstStyle/>
        <a:p>
          <a:endParaRPr lang="en-US"/>
        </a:p>
      </dgm:t>
    </dgm:pt>
    <dgm:pt modelId="{56B9201A-CCD2-4FD0-A5A4-7F3E0E243EF6}" type="sibTrans" cxnId="{33B252F0-EE70-4A86-9636-839AA26B40DC}">
      <dgm:prSet/>
      <dgm:spPr/>
      <dgm:t>
        <a:bodyPr/>
        <a:lstStyle/>
        <a:p>
          <a:endParaRPr lang="en-US"/>
        </a:p>
      </dgm:t>
    </dgm:pt>
    <dgm:pt modelId="{CD68629A-0CC9-4024-B1C3-2924C8A0499C}">
      <dgm:prSet/>
      <dgm:spPr>
        <a:solidFill>
          <a:srgbClr val="005557">
            <a:alpha val="90000"/>
          </a:srgb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 rtl="0">
            <a:lnSpc>
              <a:spcPct val="100000"/>
            </a:lnSpc>
          </a:pPr>
          <a:r>
            <a:rPr lang="en-US" b="0" dirty="0" smtClean="0">
              <a:latin typeface="Arial" pitchFamily="34" charset="0"/>
              <a:cs typeface="Arial" pitchFamily="34" charset="0"/>
            </a:rPr>
            <a:t> Dissemination by publications, conferences, etc.</a:t>
          </a:r>
        </a:p>
      </dgm:t>
    </dgm:pt>
    <dgm:pt modelId="{E61EFF9A-5370-4695-A98B-D34DD144374D}" type="parTrans" cxnId="{79E759A0-320B-4715-B30C-F2FDA7B02E67}">
      <dgm:prSet/>
      <dgm:spPr/>
      <dgm:t>
        <a:bodyPr/>
        <a:lstStyle/>
        <a:p>
          <a:endParaRPr lang="en-US"/>
        </a:p>
      </dgm:t>
    </dgm:pt>
    <dgm:pt modelId="{625E4FD7-B783-4E45-B58D-D5AB6257A230}" type="sibTrans" cxnId="{79E759A0-320B-4715-B30C-F2FDA7B02E67}">
      <dgm:prSet/>
      <dgm:spPr/>
      <dgm:t>
        <a:bodyPr/>
        <a:lstStyle/>
        <a:p>
          <a:endParaRPr lang="en-US"/>
        </a:p>
      </dgm:t>
    </dgm:pt>
    <dgm:pt modelId="{6004E5C8-8283-4E1E-A463-F7D33F151608}">
      <dgm:prSet/>
      <dgm:spPr>
        <a:solidFill>
          <a:srgbClr val="005557">
            <a:alpha val="90000"/>
          </a:srgbClr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 rtl="0">
            <a:lnSpc>
              <a:spcPct val="100000"/>
            </a:lnSpc>
          </a:pPr>
          <a:r>
            <a:rPr lang="en-US" b="0" dirty="0" smtClean="0">
              <a:latin typeface="Arial" pitchFamily="34" charset="0"/>
              <a:cs typeface="Arial" pitchFamily="34" charset="0"/>
            </a:rPr>
            <a:t>Production of recommendations and codes</a:t>
          </a:r>
          <a:endParaRPr lang="en-US" b="0" dirty="0">
            <a:latin typeface="Arial" pitchFamily="34" charset="0"/>
            <a:cs typeface="Arial" pitchFamily="34" charset="0"/>
          </a:endParaRPr>
        </a:p>
      </dgm:t>
    </dgm:pt>
    <dgm:pt modelId="{19B7FD2B-20FA-4D06-97B0-135736AAB248}" type="parTrans" cxnId="{7E55ED23-0279-4EAF-ABC9-3AC78E894E6C}">
      <dgm:prSet/>
      <dgm:spPr/>
      <dgm:t>
        <a:bodyPr/>
        <a:lstStyle/>
        <a:p>
          <a:endParaRPr lang="en-US"/>
        </a:p>
      </dgm:t>
    </dgm:pt>
    <dgm:pt modelId="{E08F7A5E-578F-4937-810D-204E7582A227}" type="sibTrans" cxnId="{7E55ED23-0279-4EAF-ABC9-3AC78E894E6C}">
      <dgm:prSet/>
      <dgm:spPr/>
      <dgm:t>
        <a:bodyPr/>
        <a:lstStyle/>
        <a:p>
          <a:endParaRPr lang="en-US"/>
        </a:p>
      </dgm:t>
    </dgm:pt>
    <dgm:pt modelId="{57345E89-0328-4C39-8B7F-EF1FD821FB63}">
      <dgm:prSet/>
      <dgm:spPr>
        <a:solidFill>
          <a:srgbClr val="005557"/>
        </a:solidFill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pPr rtl="0">
            <a:lnSpc>
              <a:spcPct val="100000"/>
            </a:lnSpc>
          </a:pPr>
          <a:r>
            <a:rPr lang="en-US" b="0" dirty="0" smtClean="0">
              <a:latin typeface="Arial" pitchFamily="34" charset="0"/>
              <a:cs typeface="Arial" pitchFamily="34" charset="0"/>
            </a:rPr>
            <a:t>Dissemination of information to members</a:t>
          </a:r>
        </a:p>
      </dgm:t>
    </dgm:pt>
    <dgm:pt modelId="{C4BDB0F3-8ADF-4495-BC4D-B937FC580EFC}" type="parTrans" cxnId="{F3012BA4-3D87-46E1-9EE9-D6616B852954}">
      <dgm:prSet/>
      <dgm:spPr/>
      <dgm:t>
        <a:bodyPr/>
        <a:lstStyle/>
        <a:p>
          <a:endParaRPr lang="en-US"/>
        </a:p>
      </dgm:t>
    </dgm:pt>
    <dgm:pt modelId="{A2CE521A-F081-4110-9236-5D3D896B7CF0}" type="sibTrans" cxnId="{F3012BA4-3D87-46E1-9EE9-D6616B852954}">
      <dgm:prSet/>
      <dgm:spPr/>
      <dgm:t>
        <a:bodyPr/>
        <a:lstStyle/>
        <a:p>
          <a:endParaRPr lang="en-US"/>
        </a:p>
      </dgm:t>
    </dgm:pt>
    <dgm:pt modelId="{163C0573-5B19-4F4B-9821-BD2BDD148015}" type="pres">
      <dgm:prSet presAssocID="{6C7A981D-6EE7-4716-BD34-EEE70EED274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5472BE-557A-4560-A490-58A81D3F32FC}" type="pres">
      <dgm:prSet presAssocID="{6C7A981D-6EE7-4716-BD34-EEE70EED2742}" presName="arrow" presStyleLbl="bgShp" presStyleIdx="0" presStyleCnt="1" custLinFactNeighborY="-479"/>
      <dgm:spPr>
        <a:solidFill>
          <a:schemeClr val="tx1">
            <a:lumMod val="50000"/>
            <a:lumOff val="50000"/>
          </a:schemeClr>
        </a:solidFill>
        <a:effectLst/>
      </dgm:spPr>
      <dgm:t>
        <a:bodyPr/>
        <a:lstStyle/>
        <a:p>
          <a:endParaRPr lang="en-US"/>
        </a:p>
      </dgm:t>
    </dgm:pt>
    <dgm:pt modelId="{F6985B2A-3F8E-4AE6-9356-D798BAA39257}" type="pres">
      <dgm:prSet presAssocID="{6C7A981D-6EE7-4716-BD34-EEE70EED2742}" presName="linearProcess" presStyleCnt="0"/>
      <dgm:spPr/>
    </dgm:pt>
    <dgm:pt modelId="{8135A1A8-6872-45D2-837B-4636AF00B102}" type="pres">
      <dgm:prSet presAssocID="{EAE2B57A-FF3A-4ED7-B084-B2D1CA79C389}" presName="text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660FED4-ECA7-4C36-833B-7C556D89B19F}" type="pres">
      <dgm:prSet presAssocID="{6C5B3E7C-F4A5-4F0F-9E31-FD6738A760E8}" presName="sibTrans" presStyleCnt="0"/>
      <dgm:spPr/>
    </dgm:pt>
    <dgm:pt modelId="{EA0F2FC8-8E6D-429C-8F29-3CEA9D29EDB8}" type="pres">
      <dgm:prSet presAssocID="{FB3F1C68-4D61-4F35-BDB2-490AF660A7BC}" presName="text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35E434B-3119-4896-B155-85783CA7C72F}" type="pres">
      <dgm:prSet presAssocID="{56B9201A-CCD2-4FD0-A5A4-7F3E0E243EF6}" presName="sibTrans" presStyleCnt="0"/>
      <dgm:spPr/>
    </dgm:pt>
    <dgm:pt modelId="{4E5F644F-7A7B-48B4-A73A-A4AF59FA3B09}" type="pres">
      <dgm:prSet presAssocID="{CD68629A-0CC9-4024-B1C3-2924C8A0499C}" presName="text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5818BD5-4B3F-43DB-B346-A0BF2A96716A}" type="pres">
      <dgm:prSet presAssocID="{625E4FD7-B783-4E45-B58D-D5AB6257A230}" presName="sibTrans" presStyleCnt="0"/>
      <dgm:spPr/>
    </dgm:pt>
    <dgm:pt modelId="{129E1808-23A6-4201-8E69-1A1683031646}" type="pres">
      <dgm:prSet presAssocID="{6004E5C8-8283-4E1E-A463-F7D33F151608}" presName="text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F08671C-0B7C-431B-AF14-EBC528E391B6}" type="pres">
      <dgm:prSet presAssocID="{E08F7A5E-578F-4937-810D-204E7582A227}" presName="sibTrans" presStyleCnt="0"/>
      <dgm:spPr/>
    </dgm:pt>
    <dgm:pt modelId="{7A09F1B2-5209-4D46-B84B-D17812C09BE7}" type="pres">
      <dgm:prSet presAssocID="{57345E89-0328-4C39-8B7F-EF1FD821FB63}" presName="text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79E759A0-320B-4715-B30C-F2FDA7B02E67}" srcId="{6C7A981D-6EE7-4716-BD34-EEE70EED2742}" destId="{CD68629A-0CC9-4024-B1C3-2924C8A0499C}" srcOrd="2" destOrd="0" parTransId="{E61EFF9A-5370-4695-A98B-D34DD144374D}" sibTransId="{625E4FD7-B783-4E45-B58D-D5AB6257A230}"/>
    <dgm:cxn modelId="{74E4141C-3195-4B41-ABE3-26A9F19AAFAF}" type="presOf" srcId="{6004E5C8-8283-4E1E-A463-F7D33F151608}" destId="{129E1808-23A6-4201-8E69-1A1683031646}" srcOrd="0" destOrd="0" presId="urn:microsoft.com/office/officeart/2005/8/layout/hProcess9"/>
    <dgm:cxn modelId="{54AC3E1F-761A-4660-9831-261C4A7BDC80}" type="presOf" srcId="{FB3F1C68-4D61-4F35-BDB2-490AF660A7BC}" destId="{EA0F2FC8-8E6D-429C-8F29-3CEA9D29EDB8}" srcOrd="0" destOrd="0" presId="urn:microsoft.com/office/officeart/2005/8/layout/hProcess9"/>
    <dgm:cxn modelId="{F3012BA4-3D87-46E1-9EE9-D6616B852954}" srcId="{6C7A981D-6EE7-4716-BD34-EEE70EED2742}" destId="{57345E89-0328-4C39-8B7F-EF1FD821FB63}" srcOrd="4" destOrd="0" parTransId="{C4BDB0F3-8ADF-4495-BC4D-B937FC580EFC}" sibTransId="{A2CE521A-F081-4110-9236-5D3D896B7CF0}"/>
    <dgm:cxn modelId="{C0425E45-7BDF-4DEB-8153-9DA1CD270F32}" type="presOf" srcId="{57345E89-0328-4C39-8B7F-EF1FD821FB63}" destId="{7A09F1B2-5209-4D46-B84B-D17812C09BE7}" srcOrd="0" destOrd="0" presId="urn:microsoft.com/office/officeart/2005/8/layout/hProcess9"/>
    <dgm:cxn modelId="{5F225623-4C8F-4DE0-8B52-560AA610C19B}" type="presOf" srcId="{6C7A981D-6EE7-4716-BD34-EEE70EED2742}" destId="{163C0573-5B19-4F4B-9821-BD2BDD148015}" srcOrd="0" destOrd="0" presId="urn:microsoft.com/office/officeart/2005/8/layout/hProcess9"/>
    <dgm:cxn modelId="{A042A88A-F7BE-468C-8AFC-9516A824E9E7}" type="presOf" srcId="{EAE2B57A-FF3A-4ED7-B084-B2D1CA79C389}" destId="{8135A1A8-6872-45D2-837B-4636AF00B102}" srcOrd="0" destOrd="0" presId="urn:microsoft.com/office/officeart/2005/8/layout/hProcess9"/>
    <dgm:cxn modelId="{7E55ED23-0279-4EAF-ABC9-3AC78E894E6C}" srcId="{6C7A981D-6EE7-4716-BD34-EEE70EED2742}" destId="{6004E5C8-8283-4E1E-A463-F7D33F151608}" srcOrd="3" destOrd="0" parTransId="{19B7FD2B-20FA-4D06-97B0-135736AAB248}" sibTransId="{E08F7A5E-578F-4937-810D-204E7582A227}"/>
    <dgm:cxn modelId="{33B252F0-EE70-4A86-9636-839AA26B40DC}" srcId="{6C7A981D-6EE7-4716-BD34-EEE70EED2742}" destId="{FB3F1C68-4D61-4F35-BDB2-490AF660A7BC}" srcOrd="1" destOrd="0" parTransId="{363AE4CE-6290-40E4-ADF0-B0EE2E79C8F5}" sibTransId="{56B9201A-CCD2-4FD0-A5A4-7F3E0E243EF6}"/>
    <dgm:cxn modelId="{4CEBAF85-7E94-4316-A26D-3FFA7B1A6948}" type="presOf" srcId="{CD68629A-0CC9-4024-B1C3-2924C8A0499C}" destId="{4E5F644F-7A7B-48B4-A73A-A4AF59FA3B09}" srcOrd="0" destOrd="0" presId="urn:microsoft.com/office/officeart/2005/8/layout/hProcess9"/>
    <dgm:cxn modelId="{F821BE1A-023E-4846-A0B5-E3AAA0CBA57D}" srcId="{6C7A981D-6EE7-4716-BD34-EEE70EED2742}" destId="{EAE2B57A-FF3A-4ED7-B084-B2D1CA79C389}" srcOrd="0" destOrd="0" parTransId="{9763060F-30AF-42B4-A846-BF7AEF2D8104}" sibTransId="{6C5B3E7C-F4A5-4F0F-9E31-FD6738A760E8}"/>
    <dgm:cxn modelId="{2B1A3432-6C6E-4CEB-9A71-3DDAC9FDDF3D}" type="presParOf" srcId="{163C0573-5B19-4F4B-9821-BD2BDD148015}" destId="{9C5472BE-557A-4560-A490-58A81D3F32FC}" srcOrd="0" destOrd="0" presId="urn:microsoft.com/office/officeart/2005/8/layout/hProcess9"/>
    <dgm:cxn modelId="{AF21BA92-3ADA-45FA-B9F6-5A4F4145552E}" type="presParOf" srcId="{163C0573-5B19-4F4B-9821-BD2BDD148015}" destId="{F6985B2A-3F8E-4AE6-9356-D798BAA39257}" srcOrd="1" destOrd="0" presId="urn:microsoft.com/office/officeart/2005/8/layout/hProcess9"/>
    <dgm:cxn modelId="{43B25F44-07FA-43C9-BB6A-BB98E7C6D318}" type="presParOf" srcId="{F6985B2A-3F8E-4AE6-9356-D798BAA39257}" destId="{8135A1A8-6872-45D2-837B-4636AF00B102}" srcOrd="0" destOrd="0" presId="urn:microsoft.com/office/officeart/2005/8/layout/hProcess9"/>
    <dgm:cxn modelId="{A9F405B5-06CD-4138-93D9-506C11078FF7}" type="presParOf" srcId="{F6985B2A-3F8E-4AE6-9356-D798BAA39257}" destId="{9660FED4-ECA7-4C36-833B-7C556D89B19F}" srcOrd="1" destOrd="0" presId="urn:microsoft.com/office/officeart/2005/8/layout/hProcess9"/>
    <dgm:cxn modelId="{2155F697-A9E6-4CEC-8FE2-0BEEDD48B283}" type="presParOf" srcId="{F6985B2A-3F8E-4AE6-9356-D798BAA39257}" destId="{EA0F2FC8-8E6D-429C-8F29-3CEA9D29EDB8}" srcOrd="2" destOrd="0" presId="urn:microsoft.com/office/officeart/2005/8/layout/hProcess9"/>
    <dgm:cxn modelId="{A8F31323-A612-46C0-93FD-CDBABA347B1D}" type="presParOf" srcId="{F6985B2A-3F8E-4AE6-9356-D798BAA39257}" destId="{C35E434B-3119-4896-B155-85783CA7C72F}" srcOrd="3" destOrd="0" presId="urn:microsoft.com/office/officeart/2005/8/layout/hProcess9"/>
    <dgm:cxn modelId="{A4114477-7182-42F5-BDAA-4C175C2B7063}" type="presParOf" srcId="{F6985B2A-3F8E-4AE6-9356-D798BAA39257}" destId="{4E5F644F-7A7B-48B4-A73A-A4AF59FA3B09}" srcOrd="4" destOrd="0" presId="urn:microsoft.com/office/officeart/2005/8/layout/hProcess9"/>
    <dgm:cxn modelId="{7E29BBEB-321C-471E-AF31-C2EE8C4D5309}" type="presParOf" srcId="{F6985B2A-3F8E-4AE6-9356-D798BAA39257}" destId="{35818BD5-4B3F-43DB-B346-A0BF2A96716A}" srcOrd="5" destOrd="0" presId="urn:microsoft.com/office/officeart/2005/8/layout/hProcess9"/>
    <dgm:cxn modelId="{5EFB8F61-4B73-4608-9AFA-EC1E625CF59A}" type="presParOf" srcId="{F6985B2A-3F8E-4AE6-9356-D798BAA39257}" destId="{129E1808-23A6-4201-8E69-1A1683031646}" srcOrd="6" destOrd="0" presId="urn:microsoft.com/office/officeart/2005/8/layout/hProcess9"/>
    <dgm:cxn modelId="{155639C2-7AA0-4F6F-A69A-9C113913FFEA}" type="presParOf" srcId="{F6985B2A-3F8E-4AE6-9356-D798BAA39257}" destId="{EF08671C-0B7C-431B-AF14-EBC528E391B6}" srcOrd="7" destOrd="0" presId="urn:microsoft.com/office/officeart/2005/8/layout/hProcess9"/>
    <dgm:cxn modelId="{44B1B204-8EB4-4AA4-9C92-2D4900900B90}" type="presParOf" srcId="{F6985B2A-3F8E-4AE6-9356-D798BAA39257}" destId="{7A09F1B2-5209-4D46-B84B-D17812C09BE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6F2A3D-575D-9E4A-85EE-4D6FF5D1F667}" type="doc">
      <dgm:prSet loTypeId="urn:microsoft.com/office/officeart/2005/8/layout/hierarchy2" loCatId="" qsTypeId="urn:microsoft.com/office/officeart/2005/8/quickstyle/simple5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0665EF3A-6C62-1C42-BAF9-6AA4DC5FD798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General Assembly</a:t>
          </a:r>
          <a:endParaRPr lang="en-US" sz="1700" dirty="0">
            <a:latin typeface="+mj-lt"/>
            <a:cs typeface="Arial"/>
          </a:endParaRPr>
        </a:p>
      </dgm:t>
    </dgm:pt>
    <dgm:pt modelId="{3B33246A-B04F-A84E-8F06-6665EE9D00B5}" type="parTrans" cxnId="{B189CBD3-57FB-204C-8F56-95D830C75068}">
      <dgm:prSet/>
      <dgm:spPr/>
      <dgm:t>
        <a:bodyPr/>
        <a:lstStyle/>
        <a:p>
          <a:endParaRPr lang="en-US"/>
        </a:p>
      </dgm:t>
    </dgm:pt>
    <dgm:pt modelId="{E28A3ADB-D2F6-2A48-8BC7-DA8C31CB612F}" type="sibTrans" cxnId="{B189CBD3-57FB-204C-8F56-95D830C75068}">
      <dgm:prSet/>
      <dgm:spPr/>
      <dgm:t>
        <a:bodyPr/>
        <a:lstStyle/>
        <a:p>
          <a:endParaRPr lang="en-US"/>
        </a:p>
      </dgm:t>
    </dgm:pt>
    <dgm:pt modelId="{D7F85F3C-B47C-D84C-8BB1-9FBDF6F6ED9F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Commissions</a:t>
          </a:r>
          <a:br>
            <a:rPr lang="en-US" sz="1700" dirty="0" smtClean="0">
              <a:latin typeface="+mj-lt"/>
              <a:cs typeface="Arial"/>
            </a:rPr>
          </a:br>
          <a:r>
            <a:rPr lang="en-US" sz="1700" dirty="0" smtClean="0">
              <a:latin typeface="+mj-lt"/>
              <a:cs typeface="Arial"/>
            </a:rPr>
            <a:t>Task Groups</a:t>
          </a:r>
          <a:br>
            <a:rPr lang="en-US" sz="1700" dirty="0" smtClean="0">
              <a:latin typeface="+mj-lt"/>
              <a:cs typeface="Arial"/>
            </a:rPr>
          </a:br>
          <a:r>
            <a:rPr lang="en-US" sz="1700" dirty="0" smtClean="0">
              <a:latin typeface="+mj-lt"/>
              <a:cs typeface="Arial"/>
            </a:rPr>
            <a:t>Working Parties</a:t>
          </a:r>
          <a:endParaRPr lang="en-US" sz="1700" dirty="0">
            <a:latin typeface="+mj-lt"/>
            <a:cs typeface="Arial"/>
          </a:endParaRPr>
        </a:p>
      </dgm:t>
    </dgm:pt>
    <dgm:pt modelId="{54795A10-5EFF-3B46-B9A7-C687C0DD148A}" type="parTrans" cxnId="{837C03D8-DFFB-824C-8735-BF6DF287B438}">
      <dgm:prSet/>
      <dgm:spPr>
        <a:ln w="47625">
          <a:solidFill>
            <a:schemeClr val="tx1">
              <a:lumMod val="50000"/>
              <a:lumOff val="50000"/>
            </a:schemeClr>
          </a:solidFill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2AAA75B3-84BD-E049-A7C7-91E206F20582}" type="sibTrans" cxnId="{837C03D8-DFFB-824C-8735-BF6DF287B438}">
      <dgm:prSet/>
      <dgm:spPr/>
      <dgm:t>
        <a:bodyPr/>
        <a:lstStyle/>
        <a:p>
          <a:endParaRPr lang="en-US"/>
        </a:p>
      </dgm:t>
    </dgm:pt>
    <dgm:pt modelId="{88A431F5-CF5D-6046-8842-3EA45E484F08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Presidium</a:t>
          </a:r>
          <a:endParaRPr lang="en-US" sz="1700" dirty="0">
            <a:latin typeface="+mj-lt"/>
            <a:cs typeface="Arial"/>
          </a:endParaRPr>
        </a:p>
      </dgm:t>
    </dgm:pt>
    <dgm:pt modelId="{06908B33-B468-844C-B3A3-2E7DF2A87E38}" type="parTrans" cxnId="{BA4496B2-4F94-6D4D-9B15-F985FEE51B40}">
      <dgm:prSet/>
      <dgm:spPr>
        <a:ln w="47625">
          <a:solidFill>
            <a:schemeClr val="tx1">
              <a:lumMod val="50000"/>
              <a:lumOff val="50000"/>
            </a:schemeClr>
          </a:solidFill>
          <a:tailEnd type="triangle"/>
        </a:ln>
      </dgm:spPr>
      <dgm:t>
        <a:bodyPr/>
        <a:lstStyle/>
        <a:p>
          <a:endParaRPr lang="en-US"/>
        </a:p>
      </dgm:t>
    </dgm:pt>
    <dgm:pt modelId="{2029380B-FD60-5840-83AB-EA75C50710BC}" type="sibTrans" cxnId="{BA4496B2-4F94-6D4D-9B15-F985FEE51B40}">
      <dgm:prSet/>
      <dgm:spPr/>
      <dgm:t>
        <a:bodyPr/>
        <a:lstStyle/>
        <a:p>
          <a:endParaRPr lang="en-US"/>
        </a:p>
      </dgm:t>
    </dgm:pt>
    <dgm:pt modelId="{9F338C17-273E-7742-BBA5-1072602DC8CB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Secretariat</a:t>
          </a:r>
          <a:endParaRPr lang="en-US" sz="1700" dirty="0">
            <a:latin typeface="+mj-lt"/>
            <a:cs typeface="Arial"/>
          </a:endParaRPr>
        </a:p>
      </dgm:t>
    </dgm:pt>
    <dgm:pt modelId="{128B05AB-ADB3-4B4A-A4A4-7FDF1EBD6429}" type="parTrans" cxnId="{5DAD54E4-9954-654B-8D9F-25590DCE0AA9}">
      <dgm:prSet/>
      <dgm:spPr>
        <a:ln w="47625">
          <a:solidFill>
            <a:schemeClr val="tx1">
              <a:lumMod val="50000"/>
              <a:lumOff val="50000"/>
            </a:schemeClr>
          </a:solidFill>
          <a:tailEnd type="triangle"/>
        </a:ln>
      </dgm:spPr>
      <dgm:t>
        <a:bodyPr/>
        <a:lstStyle/>
        <a:p>
          <a:endParaRPr lang="en-US"/>
        </a:p>
      </dgm:t>
    </dgm:pt>
    <dgm:pt modelId="{2D7B60F1-F71D-1E4A-9599-B661B9F625C8}" type="sibTrans" cxnId="{5DAD54E4-9954-654B-8D9F-25590DCE0AA9}">
      <dgm:prSet/>
      <dgm:spPr/>
      <dgm:t>
        <a:bodyPr/>
        <a:lstStyle/>
        <a:p>
          <a:endParaRPr lang="en-US"/>
        </a:p>
      </dgm:t>
    </dgm:pt>
    <dgm:pt modelId="{3533EC2E-5703-0845-8B17-521978DED45F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Technical Council</a:t>
          </a:r>
          <a:endParaRPr lang="en-US" sz="1700" dirty="0">
            <a:latin typeface="+mj-lt"/>
            <a:cs typeface="Arial"/>
          </a:endParaRPr>
        </a:p>
      </dgm:t>
    </dgm:pt>
    <dgm:pt modelId="{9DD076D2-4AD1-CE48-B008-201570C4CFAE}" type="sibTrans" cxnId="{839C93A5-1F92-9948-8B0C-B2E8D42EFC46}">
      <dgm:prSet/>
      <dgm:spPr/>
      <dgm:t>
        <a:bodyPr/>
        <a:lstStyle/>
        <a:p>
          <a:endParaRPr lang="en-US"/>
        </a:p>
      </dgm:t>
    </dgm:pt>
    <dgm:pt modelId="{A68844C6-1276-134A-8B18-4E497962EB8D}" type="parTrans" cxnId="{839C93A5-1F92-9948-8B0C-B2E8D42EFC46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B057E493-7478-254C-A6BE-69D86E8BA1EE}" type="pres">
      <dgm:prSet presAssocID="{D56F2A3D-575D-9E4A-85EE-4D6FF5D1F66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39657D-8960-E44A-B4D0-843EF6202992}" type="pres">
      <dgm:prSet presAssocID="{0665EF3A-6C62-1C42-BAF9-6AA4DC5FD798}" presName="root1" presStyleCnt="0"/>
      <dgm:spPr/>
    </dgm:pt>
    <dgm:pt modelId="{CEBCCC32-9458-384B-92A8-F0F1D10140E7}" type="pres">
      <dgm:prSet presAssocID="{0665EF3A-6C62-1C42-BAF9-6AA4DC5FD798}" presName="LevelOneTextNode" presStyleLbl="node0" presStyleIdx="0" presStyleCnt="1" custScaleX="11432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76CA77AF-6A8E-1049-BA22-825C05FFAD6E}" type="pres">
      <dgm:prSet presAssocID="{0665EF3A-6C62-1C42-BAF9-6AA4DC5FD798}" presName="level2hierChild" presStyleCnt="0"/>
      <dgm:spPr/>
    </dgm:pt>
    <dgm:pt modelId="{CAB9B28D-B475-0E48-B27C-35AB93D9C861}" type="pres">
      <dgm:prSet presAssocID="{A68844C6-1276-134A-8B18-4E497962EB8D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7E4EDABB-E37D-DF43-B9A5-7BB70BDB75EA}" type="pres">
      <dgm:prSet presAssocID="{A68844C6-1276-134A-8B18-4E497962EB8D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EFEA3CA-FE31-2A4F-8DBF-FD8F5E2B2CD3}" type="pres">
      <dgm:prSet presAssocID="{3533EC2E-5703-0845-8B17-521978DED45F}" presName="root2" presStyleCnt="0"/>
      <dgm:spPr/>
    </dgm:pt>
    <dgm:pt modelId="{0C4AE7B3-4E63-AE42-BF91-5A32E38FC4B1}" type="pres">
      <dgm:prSet presAssocID="{3533EC2E-5703-0845-8B17-521978DED45F}" presName="LevelTwoTextNode" presStyleLbl="node2" presStyleIdx="0" presStyleCnt="2" custScaleX="117371" custLinFactNeighborX="-29190" custLinFactNeighborY="-139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F98CA8B-7F3A-B54B-8498-2D9321645A38}" type="pres">
      <dgm:prSet presAssocID="{3533EC2E-5703-0845-8B17-521978DED45F}" presName="level3hierChild" presStyleCnt="0"/>
      <dgm:spPr/>
    </dgm:pt>
    <dgm:pt modelId="{25E790D8-5E00-334A-AC3E-BE7275A71504}" type="pres">
      <dgm:prSet presAssocID="{54795A10-5EFF-3B46-B9A7-C687C0DD148A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01064097-3607-574F-B7C5-B052D8E2634D}" type="pres">
      <dgm:prSet presAssocID="{54795A10-5EFF-3B46-B9A7-C687C0DD148A}" presName="connTx" presStyleLbl="parChTrans1D3" presStyleIdx="0" presStyleCnt="2"/>
      <dgm:spPr/>
      <dgm:t>
        <a:bodyPr/>
        <a:lstStyle/>
        <a:p>
          <a:endParaRPr lang="en-US"/>
        </a:p>
      </dgm:t>
    </dgm:pt>
    <dgm:pt modelId="{39AF444C-E558-BA45-808F-4D8A1930C768}" type="pres">
      <dgm:prSet presAssocID="{D7F85F3C-B47C-D84C-8BB1-9FBDF6F6ED9F}" presName="root2" presStyleCnt="0"/>
      <dgm:spPr/>
    </dgm:pt>
    <dgm:pt modelId="{719290C8-2671-FD43-83AA-372E12FDE367}" type="pres">
      <dgm:prSet presAssocID="{D7F85F3C-B47C-D84C-8BB1-9FBDF6F6ED9F}" presName="LevelTwoTextNode" presStyleLbl="node3" presStyleIdx="0" presStyleCnt="2" custScaleX="114373" custScaleY="102281" custLinFactNeighborX="-6398" custLinFactNeighborY="-139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03AAA69-3E1A-8A40-8F2A-1E10CDF72A27}" type="pres">
      <dgm:prSet presAssocID="{D7F85F3C-B47C-D84C-8BB1-9FBDF6F6ED9F}" presName="level3hierChild" presStyleCnt="0"/>
      <dgm:spPr/>
    </dgm:pt>
    <dgm:pt modelId="{B7931CD6-2C7B-0A41-BC14-69C287A56D61}" type="pres">
      <dgm:prSet presAssocID="{06908B33-B468-844C-B3A3-2E7DF2A87E3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0AEBEE70-5A7A-5C44-9B97-C88AD5DE4F2E}" type="pres">
      <dgm:prSet presAssocID="{06908B33-B468-844C-B3A3-2E7DF2A87E3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6C44EF1-3437-6E47-BD16-DE2DB37801C8}" type="pres">
      <dgm:prSet presAssocID="{88A431F5-CF5D-6046-8842-3EA45E484F08}" presName="root2" presStyleCnt="0"/>
      <dgm:spPr/>
    </dgm:pt>
    <dgm:pt modelId="{8BBFA5E3-A124-3E43-9581-E3BFC1DAB653}" type="pres">
      <dgm:prSet presAssocID="{88A431F5-CF5D-6046-8842-3EA45E484F08}" presName="LevelTwoTextNode" presStyleLbl="node2" presStyleIdx="1" presStyleCnt="2" custScaleX="115536" custLinFactNeighborY="1112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0086A40-CCA5-144F-8ADF-43A34F53A32A}" type="pres">
      <dgm:prSet presAssocID="{88A431F5-CF5D-6046-8842-3EA45E484F08}" presName="level3hierChild" presStyleCnt="0"/>
      <dgm:spPr/>
    </dgm:pt>
    <dgm:pt modelId="{E9D7BB6E-85B7-E048-9357-C24619353484}" type="pres">
      <dgm:prSet presAssocID="{128B05AB-ADB3-4B4A-A4A4-7FDF1EBD6429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C93E7EEC-0C13-3D4A-B279-5A8D7B1909DA}" type="pres">
      <dgm:prSet presAssocID="{128B05AB-ADB3-4B4A-A4A4-7FDF1EBD6429}" presName="connTx" presStyleLbl="parChTrans1D3" presStyleIdx="1" presStyleCnt="2"/>
      <dgm:spPr/>
      <dgm:t>
        <a:bodyPr/>
        <a:lstStyle/>
        <a:p>
          <a:endParaRPr lang="en-US"/>
        </a:p>
      </dgm:t>
    </dgm:pt>
    <dgm:pt modelId="{A42EA3B3-5816-FE46-96BF-9A4FE0F3BC40}" type="pres">
      <dgm:prSet presAssocID="{9F338C17-273E-7742-BBA5-1072602DC8CB}" presName="root2" presStyleCnt="0"/>
      <dgm:spPr/>
    </dgm:pt>
    <dgm:pt modelId="{47866FDA-489D-6440-8C0B-D857044FFB26}" type="pres">
      <dgm:prSet presAssocID="{9F338C17-273E-7742-BBA5-1072602DC8CB}" presName="LevelTwoTextNode" presStyleLbl="node3" presStyleIdx="1" presStyleCnt="2" custScaleX="115234" custLinFactNeighborX="-5560" custLinFactNeighborY="1112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478EBA7-B891-734F-9B47-2D43922B3E5F}" type="pres">
      <dgm:prSet presAssocID="{9F338C17-273E-7742-BBA5-1072602DC8CB}" presName="level3hierChild" presStyleCnt="0"/>
      <dgm:spPr/>
    </dgm:pt>
  </dgm:ptLst>
  <dgm:cxnLst>
    <dgm:cxn modelId="{E0233538-F8DE-477C-8B95-8CF911FD3336}" type="presOf" srcId="{A68844C6-1276-134A-8B18-4E497962EB8D}" destId="{CAB9B28D-B475-0E48-B27C-35AB93D9C861}" srcOrd="0" destOrd="0" presId="urn:microsoft.com/office/officeart/2005/8/layout/hierarchy2"/>
    <dgm:cxn modelId="{964DE030-FCCD-4A3B-B637-CFFF132E01B8}" type="presOf" srcId="{A68844C6-1276-134A-8B18-4E497962EB8D}" destId="{7E4EDABB-E37D-DF43-B9A5-7BB70BDB75EA}" srcOrd="1" destOrd="0" presId="urn:microsoft.com/office/officeart/2005/8/layout/hierarchy2"/>
    <dgm:cxn modelId="{3750193E-0653-4978-A0BC-A61F2F07901E}" type="presOf" srcId="{3533EC2E-5703-0845-8B17-521978DED45F}" destId="{0C4AE7B3-4E63-AE42-BF91-5A32E38FC4B1}" srcOrd="0" destOrd="0" presId="urn:microsoft.com/office/officeart/2005/8/layout/hierarchy2"/>
    <dgm:cxn modelId="{D7AF48A2-7DE1-482D-A195-37D2ECD70F66}" type="presOf" srcId="{0665EF3A-6C62-1C42-BAF9-6AA4DC5FD798}" destId="{CEBCCC32-9458-384B-92A8-F0F1D10140E7}" srcOrd="0" destOrd="0" presId="urn:microsoft.com/office/officeart/2005/8/layout/hierarchy2"/>
    <dgm:cxn modelId="{5DAD54E4-9954-654B-8D9F-25590DCE0AA9}" srcId="{88A431F5-CF5D-6046-8842-3EA45E484F08}" destId="{9F338C17-273E-7742-BBA5-1072602DC8CB}" srcOrd="0" destOrd="0" parTransId="{128B05AB-ADB3-4B4A-A4A4-7FDF1EBD6429}" sibTransId="{2D7B60F1-F71D-1E4A-9599-B661B9F625C8}"/>
    <dgm:cxn modelId="{BA5729E2-929D-47CE-801F-0197E2DAD7EF}" type="presOf" srcId="{88A431F5-CF5D-6046-8842-3EA45E484F08}" destId="{8BBFA5E3-A124-3E43-9581-E3BFC1DAB653}" srcOrd="0" destOrd="0" presId="urn:microsoft.com/office/officeart/2005/8/layout/hierarchy2"/>
    <dgm:cxn modelId="{8A2347C4-FDF0-485B-8458-4F5CF0C96401}" type="presOf" srcId="{06908B33-B468-844C-B3A3-2E7DF2A87E38}" destId="{0AEBEE70-5A7A-5C44-9B97-C88AD5DE4F2E}" srcOrd="1" destOrd="0" presId="urn:microsoft.com/office/officeart/2005/8/layout/hierarchy2"/>
    <dgm:cxn modelId="{1AD96F4C-DA9B-45FD-BAF6-CC56BE8517B5}" type="presOf" srcId="{128B05AB-ADB3-4B4A-A4A4-7FDF1EBD6429}" destId="{C93E7EEC-0C13-3D4A-B279-5A8D7B1909DA}" srcOrd="1" destOrd="0" presId="urn:microsoft.com/office/officeart/2005/8/layout/hierarchy2"/>
    <dgm:cxn modelId="{BA4496B2-4F94-6D4D-9B15-F985FEE51B40}" srcId="{0665EF3A-6C62-1C42-BAF9-6AA4DC5FD798}" destId="{88A431F5-CF5D-6046-8842-3EA45E484F08}" srcOrd="1" destOrd="0" parTransId="{06908B33-B468-844C-B3A3-2E7DF2A87E38}" sibTransId="{2029380B-FD60-5840-83AB-EA75C50710BC}"/>
    <dgm:cxn modelId="{02785EF8-210D-4FB5-8CF4-CFC52CA39124}" type="presOf" srcId="{9F338C17-273E-7742-BBA5-1072602DC8CB}" destId="{47866FDA-489D-6440-8C0B-D857044FFB26}" srcOrd="0" destOrd="0" presId="urn:microsoft.com/office/officeart/2005/8/layout/hierarchy2"/>
    <dgm:cxn modelId="{839C93A5-1F92-9948-8B0C-B2E8D42EFC46}" srcId="{0665EF3A-6C62-1C42-BAF9-6AA4DC5FD798}" destId="{3533EC2E-5703-0845-8B17-521978DED45F}" srcOrd="0" destOrd="0" parTransId="{A68844C6-1276-134A-8B18-4E497962EB8D}" sibTransId="{9DD076D2-4AD1-CE48-B008-201570C4CFAE}"/>
    <dgm:cxn modelId="{C9B29116-01DA-488B-8550-06FD3F7CB769}" type="presOf" srcId="{06908B33-B468-844C-B3A3-2E7DF2A87E38}" destId="{B7931CD6-2C7B-0A41-BC14-69C287A56D61}" srcOrd="0" destOrd="0" presId="urn:microsoft.com/office/officeart/2005/8/layout/hierarchy2"/>
    <dgm:cxn modelId="{837C03D8-DFFB-824C-8735-BF6DF287B438}" srcId="{3533EC2E-5703-0845-8B17-521978DED45F}" destId="{D7F85F3C-B47C-D84C-8BB1-9FBDF6F6ED9F}" srcOrd="0" destOrd="0" parTransId="{54795A10-5EFF-3B46-B9A7-C687C0DD148A}" sibTransId="{2AAA75B3-84BD-E049-A7C7-91E206F20582}"/>
    <dgm:cxn modelId="{E82401F7-7E6D-487B-9FC0-9BD69F61EC58}" type="presOf" srcId="{D7F85F3C-B47C-D84C-8BB1-9FBDF6F6ED9F}" destId="{719290C8-2671-FD43-83AA-372E12FDE367}" srcOrd="0" destOrd="0" presId="urn:microsoft.com/office/officeart/2005/8/layout/hierarchy2"/>
    <dgm:cxn modelId="{E842ADA2-1E4B-4BB8-BF34-3B91D6752D67}" type="presOf" srcId="{128B05AB-ADB3-4B4A-A4A4-7FDF1EBD6429}" destId="{E9D7BB6E-85B7-E048-9357-C24619353484}" srcOrd="0" destOrd="0" presId="urn:microsoft.com/office/officeart/2005/8/layout/hierarchy2"/>
    <dgm:cxn modelId="{B189CBD3-57FB-204C-8F56-95D830C75068}" srcId="{D56F2A3D-575D-9E4A-85EE-4D6FF5D1F667}" destId="{0665EF3A-6C62-1C42-BAF9-6AA4DC5FD798}" srcOrd="0" destOrd="0" parTransId="{3B33246A-B04F-A84E-8F06-6665EE9D00B5}" sibTransId="{E28A3ADB-D2F6-2A48-8BC7-DA8C31CB612F}"/>
    <dgm:cxn modelId="{0A43C0C2-1995-4AF8-8856-1219546154FB}" type="presOf" srcId="{D56F2A3D-575D-9E4A-85EE-4D6FF5D1F667}" destId="{B057E493-7478-254C-A6BE-69D86E8BA1EE}" srcOrd="0" destOrd="0" presId="urn:microsoft.com/office/officeart/2005/8/layout/hierarchy2"/>
    <dgm:cxn modelId="{3FB837FC-71F7-4CE0-8380-8C43811A553E}" type="presOf" srcId="{54795A10-5EFF-3B46-B9A7-C687C0DD148A}" destId="{01064097-3607-574F-B7C5-B052D8E2634D}" srcOrd="1" destOrd="0" presId="urn:microsoft.com/office/officeart/2005/8/layout/hierarchy2"/>
    <dgm:cxn modelId="{6363D3B4-BE53-44D4-85A9-59F50D47AF02}" type="presOf" srcId="{54795A10-5EFF-3B46-B9A7-C687C0DD148A}" destId="{25E790D8-5E00-334A-AC3E-BE7275A71504}" srcOrd="0" destOrd="0" presId="urn:microsoft.com/office/officeart/2005/8/layout/hierarchy2"/>
    <dgm:cxn modelId="{69376AE6-CD8A-4BE7-8B40-0839B90C08A2}" type="presParOf" srcId="{B057E493-7478-254C-A6BE-69D86E8BA1EE}" destId="{1339657D-8960-E44A-B4D0-843EF6202992}" srcOrd="0" destOrd="0" presId="urn:microsoft.com/office/officeart/2005/8/layout/hierarchy2"/>
    <dgm:cxn modelId="{EE54400A-3E49-4962-AA95-4DFED9FC9DE0}" type="presParOf" srcId="{1339657D-8960-E44A-B4D0-843EF6202992}" destId="{CEBCCC32-9458-384B-92A8-F0F1D10140E7}" srcOrd="0" destOrd="0" presId="urn:microsoft.com/office/officeart/2005/8/layout/hierarchy2"/>
    <dgm:cxn modelId="{D4DF5B8E-D5D3-42CF-9068-8CEF9856F95B}" type="presParOf" srcId="{1339657D-8960-E44A-B4D0-843EF6202992}" destId="{76CA77AF-6A8E-1049-BA22-825C05FFAD6E}" srcOrd="1" destOrd="0" presId="urn:microsoft.com/office/officeart/2005/8/layout/hierarchy2"/>
    <dgm:cxn modelId="{D762E882-6DDF-4296-AFBF-E205760D10D3}" type="presParOf" srcId="{76CA77AF-6A8E-1049-BA22-825C05FFAD6E}" destId="{CAB9B28D-B475-0E48-B27C-35AB93D9C861}" srcOrd="0" destOrd="0" presId="urn:microsoft.com/office/officeart/2005/8/layout/hierarchy2"/>
    <dgm:cxn modelId="{15BF1B5D-2DB4-45C5-B385-F51A0327999A}" type="presParOf" srcId="{CAB9B28D-B475-0E48-B27C-35AB93D9C861}" destId="{7E4EDABB-E37D-DF43-B9A5-7BB70BDB75EA}" srcOrd="0" destOrd="0" presId="urn:microsoft.com/office/officeart/2005/8/layout/hierarchy2"/>
    <dgm:cxn modelId="{1CF2E600-E7BE-4569-ABD6-C7B4BF902422}" type="presParOf" srcId="{76CA77AF-6A8E-1049-BA22-825C05FFAD6E}" destId="{CEFEA3CA-FE31-2A4F-8DBF-FD8F5E2B2CD3}" srcOrd="1" destOrd="0" presId="urn:microsoft.com/office/officeart/2005/8/layout/hierarchy2"/>
    <dgm:cxn modelId="{D70FE848-1F32-48F3-BF76-DDAAF8043468}" type="presParOf" srcId="{CEFEA3CA-FE31-2A4F-8DBF-FD8F5E2B2CD3}" destId="{0C4AE7B3-4E63-AE42-BF91-5A32E38FC4B1}" srcOrd="0" destOrd="0" presId="urn:microsoft.com/office/officeart/2005/8/layout/hierarchy2"/>
    <dgm:cxn modelId="{20910BB8-5664-4D90-9D1A-67BE7A6C5CA2}" type="presParOf" srcId="{CEFEA3CA-FE31-2A4F-8DBF-FD8F5E2B2CD3}" destId="{CF98CA8B-7F3A-B54B-8498-2D9321645A38}" srcOrd="1" destOrd="0" presId="urn:microsoft.com/office/officeart/2005/8/layout/hierarchy2"/>
    <dgm:cxn modelId="{6068CBEA-C079-44E7-B16A-4277CF379640}" type="presParOf" srcId="{CF98CA8B-7F3A-B54B-8498-2D9321645A38}" destId="{25E790D8-5E00-334A-AC3E-BE7275A71504}" srcOrd="0" destOrd="0" presId="urn:microsoft.com/office/officeart/2005/8/layout/hierarchy2"/>
    <dgm:cxn modelId="{B5472ADD-D862-4550-A97C-EC02F87B4E20}" type="presParOf" srcId="{25E790D8-5E00-334A-AC3E-BE7275A71504}" destId="{01064097-3607-574F-B7C5-B052D8E2634D}" srcOrd="0" destOrd="0" presId="urn:microsoft.com/office/officeart/2005/8/layout/hierarchy2"/>
    <dgm:cxn modelId="{A22DA245-0D8D-46BA-B876-43EC9104BE19}" type="presParOf" srcId="{CF98CA8B-7F3A-B54B-8498-2D9321645A38}" destId="{39AF444C-E558-BA45-808F-4D8A1930C768}" srcOrd="1" destOrd="0" presId="urn:microsoft.com/office/officeart/2005/8/layout/hierarchy2"/>
    <dgm:cxn modelId="{FD107DFB-2C91-4B9F-82CA-631885621F5E}" type="presParOf" srcId="{39AF444C-E558-BA45-808F-4D8A1930C768}" destId="{719290C8-2671-FD43-83AA-372E12FDE367}" srcOrd="0" destOrd="0" presId="urn:microsoft.com/office/officeart/2005/8/layout/hierarchy2"/>
    <dgm:cxn modelId="{567F049B-484F-4D36-90D6-498F7FA6A360}" type="presParOf" srcId="{39AF444C-E558-BA45-808F-4D8A1930C768}" destId="{F03AAA69-3E1A-8A40-8F2A-1E10CDF72A27}" srcOrd="1" destOrd="0" presId="urn:microsoft.com/office/officeart/2005/8/layout/hierarchy2"/>
    <dgm:cxn modelId="{90B2A782-D6CB-4643-B8DE-C24A3773F747}" type="presParOf" srcId="{76CA77AF-6A8E-1049-BA22-825C05FFAD6E}" destId="{B7931CD6-2C7B-0A41-BC14-69C287A56D61}" srcOrd="2" destOrd="0" presId="urn:microsoft.com/office/officeart/2005/8/layout/hierarchy2"/>
    <dgm:cxn modelId="{27AC02A4-A8D8-4950-8D03-23BC92CA6508}" type="presParOf" srcId="{B7931CD6-2C7B-0A41-BC14-69C287A56D61}" destId="{0AEBEE70-5A7A-5C44-9B97-C88AD5DE4F2E}" srcOrd="0" destOrd="0" presId="urn:microsoft.com/office/officeart/2005/8/layout/hierarchy2"/>
    <dgm:cxn modelId="{4E84B2AE-C22B-4B24-9245-B5603FE10A11}" type="presParOf" srcId="{76CA77AF-6A8E-1049-BA22-825C05FFAD6E}" destId="{16C44EF1-3437-6E47-BD16-DE2DB37801C8}" srcOrd="3" destOrd="0" presId="urn:microsoft.com/office/officeart/2005/8/layout/hierarchy2"/>
    <dgm:cxn modelId="{F746A97D-17C1-4FCD-A4A9-408D077815F4}" type="presParOf" srcId="{16C44EF1-3437-6E47-BD16-DE2DB37801C8}" destId="{8BBFA5E3-A124-3E43-9581-E3BFC1DAB653}" srcOrd="0" destOrd="0" presId="urn:microsoft.com/office/officeart/2005/8/layout/hierarchy2"/>
    <dgm:cxn modelId="{258E9321-A93E-4B7E-B223-CB0C303785BE}" type="presParOf" srcId="{16C44EF1-3437-6E47-BD16-DE2DB37801C8}" destId="{00086A40-CCA5-144F-8ADF-43A34F53A32A}" srcOrd="1" destOrd="0" presId="urn:microsoft.com/office/officeart/2005/8/layout/hierarchy2"/>
    <dgm:cxn modelId="{88DF41BE-D275-4A94-AE0D-D4651CAC54DE}" type="presParOf" srcId="{00086A40-CCA5-144F-8ADF-43A34F53A32A}" destId="{E9D7BB6E-85B7-E048-9357-C24619353484}" srcOrd="0" destOrd="0" presId="urn:microsoft.com/office/officeart/2005/8/layout/hierarchy2"/>
    <dgm:cxn modelId="{AC310815-704B-4CAB-8302-7CD0BB18750F}" type="presParOf" srcId="{E9D7BB6E-85B7-E048-9357-C24619353484}" destId="{C93E7EEC-0C13-3D4A-B279-5A8D7B1909DA}" srcOrd="0" destOrd="0" presId="urn:microsoft.com/office/officeart/2005/8/layout/hierarchy2"/>
    <dgm:cxn modelId="{62293F0D-71FB-4927-BEBA-A54E65A3CDF9}" type="presParOf" srcId="{00086A40-CCA5-144F-8ADF-43A34F53A32A}" destId="{A42EA3B3-5816-FE46-96BF-9A4FE0F3BC40}" srcOrd="1" destOrd="0" presId="urn:microsoft.com/office/officeart/2005/8/layout/hierarchy2"/>
    <dgm:cxn modelId="{1DE08A58-40DC-4F0E-8AF7-BA08F30CC497}" type="presParOf" srcId="{A42EA3B3-5816-FE46-96BF-9A4FE0F3BC40}" destId="{47866FDA-489D-6440-8C0B-D857044FFB26}" srcOrd="0" destOrd="0" presId="urn:microsoft.com/office/officeart/2005/8/layout/hierarchy2"/>
    <dgm:cxn modelId="{31BE867A-184E-475D-84F7-F048A7E6A79C}" type="presParOf" srcId="{A42EA3B3-5816-FE46-96BF-9A4FE0F3BC40}" destId="{6478EBA7-B891-734F-9B47-2D43922B3E5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A17670-C44D-E546-8E87-2C4366F70810}" type="doc">
      <dgm:prSet loTypeId="urn:microsoft.com/office/officeart/2005/8/layout/lProcess3" loCatId="process" qsTypeId="urn:microsoft.com/office/officeart/2005/8/quickstyle/simple1#1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F85BA9AD-07F7-7649-87DE-38C41F7A7F95}">
      <dgm:prSet custT="1"/>
      <dgm:spPr>
        <a:solidFill>
          <a:srgbClr val="005D5F"/>
        </a:solidFill>
      </dgm:spPr>
      <dgm:t>
        <a:bodyPr/>
        <a:lstStyle/>
        <a:p>
          <a:pPr rtl="0"/>
          <a:r>
            <a:rPr lang="en-US" sz="1400" b="1" dirty="0" err="1" smtClean="0">
              <a:latin typeface="HelveticaNeueLT Std" pitchFamily="34" charset="0"/>
              <a:ea typeface="Arial" charset="0"/>
              <a:cs typeface="Arial" charset="0"/>
            </a:rPr>
            <a:t>Freyssinet</a:t>
          </a:r>
          <a:r>
            <a:rPr lang="en-US" sz="1400" b="1" dirty="0" smtClean="0">
              <a:latin typeface="HelveticaNeueLT Std" pitchFamily="34" charset="0"/>
              <a:ea typeface="Arial" charset="0"/>
              <a:cs typeface="Arial" charset="0"/>
            </a:rPr>
            <a:t> Meda</a:t>
          </a:r>
          <a:r>
            <a:rPr lang="en-US" sz="1400" b="1" dirty="0" smtClean="0">
              <a:latin typeface="HelveticaNeueLT Std" pitchFamily="34" charset="0"/>
            </a:rPr>
            <a:t>l</a:t>
          </a:r>
          <a:endParaRPr lang="en-US" sz="1400" b="1" dirty="0">
            <a:latin typeface="HelveticaNeueLT Std" pitchFamily="34" charset="0"/>
          </a:endParaRPr>
        </a:p>
      </dgm:t>
    </dgm:pt>
    <dgm:pt modelId="{F158D3BC-F029-664A-BFFD-97E7672DA4CC}" type="parTrans" cxnId="{4C4D5838-4C05-1247-AF2F-36D4393B5E0A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D6730C22-B65A-2245-8E2D-75830B304AA3}" type="sibTrans" cxnId="{4C4D5838-4C05-1247-AF2F-36D4393B5E0A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A3FF756E-B7FB-5840-89CC-9629F4C2BF07}">
      <dgm:prSet/>
      <dgm:spPr>
        <a:solidFill>
          <a:schemeClr val="bg1">
            <a:lumMod val="95000"/>
            <a:alpha val="90000"/>
          </a:schemeClr>
        </a:solidFill>
        <a:ln w="19050">
          <a:solidFill>
            <a:schemeClr val="tx2">
              <a:alpha val="90000"/>
            </a:schemeClr>
          </a:solidFill>
        </a:ln>
      </dgm:spPr>
      <dgm:t>
        <a:bodyPr/>
        <a:lstStyle/>
        <a:p>
          <a:pPr algn="l" rtl="0"/>
          <a:r>
            <a:rPr lang="en-US" b="1" dirty="0" smtClean="0">
              <a:solidFill>
                <a:schemeClr val="accent1">
                  <a:lumMod val="50000"/>
                </a:schemeClr>
              </a:solidFill>
              <a:latin typeface="HelveticaNeueLT Std" pitchFamily="34" charset="0"/>
              <a:ea typeface="Arial" charset="0"/>
              <a:cs typeface="Arial" charset="0"/>
            </a:rPr>
            <a:t>Recognizes outstanding technical contributions in the field of structural concrete</a:t>
          </a:r>
          <a:endParaRPr lang="en-US" b="1" dirty="0">
            <a:solidFill>
              <a:schemeClr val="accent1">
                <a:lumMod val="50000"/>
              </a:schemeClr>
            </a:solidFill>
            <a:latin typeface="HelveticaNeueLT Std" pitchFamily="34" charset="0"/>
            <a:ea typeface="Arial" charset="0"/>
            <a:cs typeface="Arial" charset="0"/>
          </a:endParaRPr>
        </a:p>
      </dgm:t>
    </dgm:pt>
    <dgm:pt modelId="{B596FC91-2246-8849-AD12-DABEE084E68C}" type="parTrans" cxnId="{3F98A2CB-A2E8-3247-8492-6535CCE1CB87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39C83C05-9998-6E4E-9CAC-55C80A061811}" type="sibTrans" cxnId="{3F98A2CB-A2E8-3247-8492-6535CCE1CB87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BC9FA433-48F5-984E-B0BA-C7E74FE2A235}">
      <dgm:prSet custT="1"/>
      <dgm:spPr>
        <a:solidFill>
          <a:srgbClr val="005D5F">
            <a:alpha val="95000"/>
          </a:srgbClr>
        </a:solidFill>
      </dgm:spPr>
      <dgm:t>
        <a:bodyPr/>
        <a:lstStyle/>
        <a:p>
          <a:pPr rtl="0"/>
          <a:r>
            <a:rPr lang="en-US" sz="1400" b="1" dirty="0" smtClean="0">
              <a:latin typeface="HelveticaNeueLT Std" pitchFamily="34" charset="0"/>
              <a:ea typeface="Arial" charset="0"/>
              <a:cs typeface="Arial" charset="0"/>
            </a:rPr>
            <a:t>Medal of Merit</a:t>
          </a:r>
          <a:endParaRPr lang="en-US" sz="1400" b="1" dirty="0">
            <a:latin typeface="HelveticaNeueLT Std" pitchFamily="34" charset="0"/>
            <a:ea typeface="Arial" charset="0"/>
            <a:cs typeface="Arial" charset="0"/>
          </a:endParaRPr>
        </a:p>
      </dgm:t>
    </dgm:pt>
    <dgm:pt modelId="{9A6AEF5D-B4F6-2E4A-89B1-F71AE96A1278}" type="parTrans" cxnId="{69E0E00F-20F3-5A4E-812B-D3338D274D01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0C48A0E5-0859-1F4C-B72D-DA61CAB3ED19}" type="sibTrans" cxnId="{69E0E00F-20F3-5A4E-812B-D3338D274D01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2624DB51-AB9B-2D4A-BB46-04B8D714EF56}">
      <dgm:prSet/>
      <dgm:spPr>
        <a:solidFill>
          <a:schemeClr val="bg1">
            <a:lumMod val="95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algn="l" rtl="0"/>
          <a:r>
            <a:rPr lang="en-US" b="1" dirty="0" smtClean="0">
              <a:solidFill>
                <a:schemeClr val="accent1">
                  <a:lumMod val="50000"/>
                </a:schemeClr>
              </a:solidFill>
              <a:latin typeface="HelveticaNeueLT Std" pitchFamily="34" charset="0"/>
              <a:ea typeface="Arial" charset="0"/>
              <a:cs typeface="Arial" charset="0"/>
            </a:rPr>
            <a:t>Recognizes outstanding contributions to structural concrete and to the </a:t>
          </a:r>
          <a:r>
            <a:rPr lang="en-US" b="1" i="1" dirty="0" smtClean="0">
              <a:solidFill>
                <a:schemeClr val="accent1">
                  <a:lumMod val="50000"/>
                </a:schemeClr>
              </a:solidFill>
              <a:latin typeface="HelveticaNeueLT Std" pitchFamily="34" charset="0"/>
              <a:ea typeface="Arial" charset="0"/>
              <a:cs typeface="Arial" charset="0"/>
            </a:rPr>
            <a:t>fib </a:t>
          </a:r>
          <a:endParaRPr lang="en-US" b="1" dirty="0">
            <a:solidFill>
              <a:schemeClr val="accent1">
                <a:lumMod val="50000"/>
              </a:schemeClr>
            </a:solidFill>
            <a:latin typeface="HelveticaNeueLT Std" pitchFamily="34" charset="0"/>
            <a:ea typeface="Arial" charset="0"/>
            <a:cs typeface="Arial" charset="0"/>
          </a:endParaRPr>
        </a:p>
      </dgm:t>
    </dgm:pt>
    <dgm:pt modelId="{14F33115-3716-2645-933E-E71C35C365BF}" type="parTrans" cxnId="{36B1417E-9997-DC4B-BB3D-7389E2E9E644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9C6EF3F2-F82D-DB47-9680-62503EE3352B}" type="sibTrans" cxnId="{36B1417E-9997-DC4B-BB3D-7389E2E9E644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C9F0F96B-47A4-A94B-8EC6-3BFAB2419DF7}">
      <dgm:prSet custT="1"/>
      <dgm:spPr>
        <a:solidFill>
          <a:srgbClr val="005D5F">
            <a:alpha val="90000"/>
          </a:srgbClr>
        </a:solidFill>
      </dgm:spPr>
      <dgm:t>
        <a:bodyPr/>
        <a:lstStyle/>
        <a:p>
          <a:pPr rtl="0"/>
          <a:r>
            <a:rPr lang="en-US" sz="1400" b="1" dirty="0" smtClean="0">
              <a:latin typeface="HelveticaNeueLT Std" pitchFamily="34" charset="0"/>
              <a:ea typeface="Arial" charset="0"/>
              <a:cs typeface="Arial" charset="0"/>
            </a:rPr>
            <a:t>Honorary Life Members</a:t>
          </a:r>
          <a:endParaRPr lang="en-US" sz="1400" b="1" dirty="0">
            <a:latin typeface="HelveticaNeueLT Std" pitchFamily="34" charset="0"/>
            <a:ea typeface="Arial" charset="0"/>
            <a:cs typeface="Arial" charset="0"/>
          </a:endParaRPr>
        </a:p>
      </dgm:t>
    </dgm:pt>
    <dgm:pt modelId="{B8FDEF3B-0F64-7B49-8381-0C8BB48BAE4F}" type="parTrans" cxnId="{1107EA89-AB0A-C641-B75F-4F95B431E774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54A44DFE-9C62-5F4B-BA84-3EE1F0E64911}" type="sibTrans" cxnId="{1107EA89-AB0A-C641-B75F-4F95B431E774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0CF8939F-0876-6146-8276-71612F29F7CA}">
      <dgm:prSet/>
      <dgm:spPr>
        <a:solidFill>
          <a:schemeClr val="bg1">
            <a:lumMod val="95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algn="l" rtl="0"/>
          <a:r>
            <a:rPr lang="en-US" b="1" dirty="0" smtClean="0">
              <a:solidFill>
                <a:schemeClr val="accent1">
                  <a:lumMod val="50000"/>
                </a:schemeClr>
              </a:solidFill>
              <a:latin typeface="HelveticaNeueLT Std" pitchFamily="34" charset="0"/>
              <a:ea typeface="Arial" charset="0"/>
              <a:cs typeface="Arial" charset="0"/>
            </a:rPr>
            <a:t>Recognizes significant personal contributions to the work of the </a:t>
          </a:r>
          <a:r>
            <a:rPr lang="en-US" b="1" i="1" dirty="0" smtClean="0">
              <a:solidFill>
                <a:schemeClr val="accent1">
                  <a:lumMod val="50000"/>
                </a:schemeClr>
              </a:solidFill>
              <a:latin typeface="HelveticaNeueLT Std" pitchFamily="34" charset="0"/>
              <a:ea typeface="Arial" charset="0"/>
              <a:cs typeface="Arial" charset="0"/>
            </a:rPr>
            <a:t>fib</a:t>
          </a:r>
          <a:endParaRPr lang="en-US" b="1" dirty="0">
            <a:solidFill>
              <a:schemeClr val="accent1">
                <a:lumMod val="50000"/>
              </a:schemeClr>
            </a:solidFill>
            <a:latin typeface="HelveticaNeueLT Std" pitchFamily="34" charset="0"/>
            <a:ea typeface="Arial" charset="0"/>
            <a:cs typeface="Arial" charset="0"/>
          </a:endParaRPr>
        </a:p>
      </dgm:t>
    </dgm:pt>
    <dgm:pt modelId="{DE378583-83F9-A248-9363-4F4C9D30A39F}" type="parTrans" cxnId="{76AD1A6C-22BE-604F-A5E0-893D4CB8266A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A205BA8E-47A3-7747-AC97-69C72D21E252}" type="sibTrans" cxnId="{76AD1A6C-22BE-604F-A5E0-893D4CB8266A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871DEFA9-1DF0-CB46-A397-F8804EFF6294}">
      <dgm:prSet custT="1"/>
      <dgm:spPr>
        <a:solidFill>
          <a:srgbClr val="005D5F">
            <a:alpha val="85000"/>
          </a:srgbClr>
        </a:solidFill>
      </dgm:spPr>
      <dgm:t>
        <a:bodyPr/>
        <a:lstStyle/>
        <a:p>
          <a:pPr rtl="0"/>
          <a:r>
            <a:rPr lang="en-US" sz="1300" b="1" dirty="0" smtClean="0">
              <a:latin typeface="HelveticaNeueLT Std" pitchFamily="34" charset="0"/>
              <a:ea typeface="Arial" charset="0"/>
              <a:cs typeface="Arial" charset="0"/>
            </a:rPr>
            <a:t>Awards for Outstanding Concrete Structures</a:t>
          </a:r>
          <a:endParaRPr lang="en-US" sz="1300" b="1" dirty="0">
            <a:latin typeface="HelveticaNeueLT Std" pitchFamily="34" charset="0"/>
            <a:ea typeface="Arial" charset="0"/>
            <a:cs typeface="Arial" charset="0"/>
          </a:endParaRPr>
        </a:p>
      </dgm:t>
    </dgm:pt>
    <dgm:pt modelId="{131C4F7E-06FC-E14C-93A8-5C39B11914E5}" type="parTrans" cxnId="{83B43EED-AEC4-0949-9A84-5715D2280733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534E0100-F1EF-8649-9DFD-9FB81D1DC3BF}" type="sibTrans" cxnId="{83B43EED-AEC4-0949-9A84-5715D2280733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57FACC41-5287-DF45-BC28-AAB04A65DB37}">
      <dgm:prSet/>
      <dgm:spPr>
        <a:solidFill>
          <a:schemeClr val="bg1">
            <a:lumMod val="95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algn="l" rtl="0"/>
          <a:r>
            <a:rPr lang="en-US" b="1" dirty="0" smtClean="0">
              <a:solidFill>
                <a:schemeClr val="accent1">
                  <a:lumMod val="50000"/>
                </a:schemeClr>
              </a:solidFill>
              <a:latin typeface="HelveticaNeueLT Std" pitchFamily="34" charset="0"/>
              <a:ea typeface="Arial" charset="0"/>
              <a:cs typeface="Arial" charset="0"/>
            </a:rPr>
            <a:t>International recognition for concrete structures which demonstrate the versatility of concrete as a structural medium</a:t>
          </a:r>
          <a:endParaRPr lang="en-US" b="1" dirty="0">
            <a:solidFill>
              <a:schemeClr val="accent1">
                <a:lumMod val="50000"/>
              </a:schemeClr>
            </a:solidFill>
            <a:latin typeface="HelveticaNeueLT Std" pitchFamily="34" charset="0"/>
            <a:ea typeface="Arial" charset="0"/>
            <a:cs typeface="Arial" charset="0"/>
          </a:endParaRPr>
        </a:p>
      </dgm:t>
    </dgm:pt>
    <dgm:pt modelId="{CEDB9940-02FD-4743-BB4C-95CCD1D97E9E}" type="parTrans" cxnId="{5130808F-8270-EE4F-B827-A7859FF76D26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4DD927E9-59DE-3148-8CDF-CAC60BB20F83}" type="sibTrans" cxnId="{5130808F-8270-EE4F-B827-A7859FF76D26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6FBE687E-F6F2-1244-93E2-66022E5D6A8D}">
      <dgm:prSet custT="1"/>
      <dgm:spPr>
        <a:solidFill>
          <a:srgbClr val="005D5F">
            <a:alpha val="82000"/>
          </a:srgbClr>
        </a:solidFill>
      </dgm:spPr>
      <dgm:t>
        <a:bodyPr/>
        <a:lstStyle/>
        <a:p>
          <a:pPr rtl="0"/>
          <a:r>
            <a:rPr lang="en-US" sz="1400" b="1" dirty="0" smtClean="0">
              <a:latin typeface="HelveticaNeueLT Std" pitchFamily="34" charset="0"/>
              <a:ea typeface="Arial" charset="0"/>
              <a:cs typeface="Arial" charset="0"/>
            </a:rPr>
            <a:t>Achievement Award for Young Engineers</a:t>
          </a:r>
          <a:endParaRPr lang="en-US" sz="1400" b="1" dirty="0">
            <a:latin typeface="HelveticaNeueLT Std" pitchFamily="34" charset="0"/>
            <a:ea typeface="Arial" charset="0"/>
            <a:cs typeface="Arial" charset="0"/>
          </a:endParaRPr>
        </a:p>
      </dgm:t>
    </dgm:pt>
    <dgm:pt modelId="{46568933-7D53-DD40-92D8-BDF592D72B17}" type="parTrans" cxnId="{AC4377A8-4922-3245-8544-DA2626738B96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86ABE5E9-7F50-F043-9E44-3527FF5C18A4}" type="sibTrans" cxnId="{AC4377A8-4922-3245-8544-DA2626738B96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E321EB6A-F495-034C-8FC1-6BA9D78F6EF6}">
      <dgm:prSet/>
      <dgm:spPr>
        <a:solidFill>
          <a:schemeClr val="bg1">
            <a:lumMod val="95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/>
        <a:lstStyle/>
        <a:p>
          <a:pPr algn="l" rtl="0"/>
          <a:r>
            <a:rPr lang="en-US" b="1" dirty="0" smtClean="0">
              <a:solidFill>
                <a:schemeClr val="accent1">
                  <a:lumMod val="50000"/>
                </a:schemeClr>
              </a:solidFill>
              <a:latin typeface="HelveticaNeueLT Std" pitchFamily="34" charset="0"/>
              <a:ea typeface="Arial" charset="0"/>
              <a:cs typeface="Arial" charset="0"/>
            </a:rPr>
            <a:t>Recognizes engineers younger than 40 years old</a:t>
          </a:r>
          <a:endParaRPr lang="en-US" b="1" dirty="0">
            <a:solidFill>
              <a:schemeClr val="accent1">
                <a:lumMod val="50000"/>
              </a:schemeClr>
            </a:solidFill>
            <a:latin typeface="HelveticaNeueLT Std" pitchFamily="34" charset="0"/>
            <a:ea typeface="Arial" charset="0"/>
            <a:cs typeface="Arial" charset="0"/>
          </a:endParaRPr>
        </a:p>
      </dgm:t>
    </dgm:pt>
    <dgm:pt modelId="{BC0C42C7-9901-A74D-ACA1-E1AE18A3A5AB}" type="parTrans" cxnId="{633F3808-B3C4-B649-9A4B-0F12BAACE31C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93DDAE59-E708-5B43-979D-71F5F92DE0EE}" type="sibTrans" cxnId="{633F3808-B3C4-B649-9A4B-0F12BAACE31C}">
      <dgm:prSet/>
      <dgm:spPr/>
      <dgm:t>
        <a:bodyPr/>
        <a:lstStyle/>
        <a:p>
          <a:endParaRPr lang="en-US">
            <a:latin typeface="HelveticaNeueLT Std" pitchFamily="34" charset="0"/>
          </a:endParaRPr>
        </a:p>
      </dgm:t>
    </dgm:pt>
    <dgm:pt modelId="{5E5E4C5C-E699-7441-8DFA-F588CBA6991D}" type="pres">
      <dgm:prSet presAssocID="{54A17670-C44D-E546-8E87-2C4366F7081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C546A5F-E6A1-E24B-90A8-6C42A3CE602C}" type="pres">
      <dgm:prSet presAssocID="{F85BA9AD-07F7-7649-87DE-38C41F7A7F95}" presName="horFlow" presStyleCnt="0"/>
      <dgm:spPr/>
    </dgm:pt>
    <dgm:pt modelId="{1ADBC8CC-CD96-AB4A-AB17-5A5E15905977}" type="pres">
      <dgm:prSet presAssocID="{F85BA9AD-07F7-7649-87DE-38C41F7A7F95}" presName="bigChev" presStyleLbl="node1" presStyleIdx="0" presStyleCnt="5" custScaleX="130160"/>
      <dgm:spPr/>
      <dgm:t>
        <a:bodyPr/>
        <a:lstStyle/>
        <a:p>
          <a:endParaRPr lang="en-US"/>
        </a:p>
      </dgm:t>
    </dgm:pt>
    <dgm:pt modelId="{80FCF3F5-C953-6646-A1C6-71379A7B9C3E}" type="pres">
      <dgm:prSet presAssocID="{B596FC91-2246-8849-AD12-DABEE084E68C}" presName="parTrans" presStyleCnt="0"/>
      <dgm:spPr/>
    </dgm:pt>
    <dgm:pt modelId="{935C32EB-0B10-6543-BD80-842F80F41F4F}" type="pres">
      <dgm:prSet presAssocID="{A3FF756E-B7FB-5840-89CC-9629F4C2BF07}" presName="node" presStyleLbl="alignAccFollowNode1" presStyleIdx="0" presStyleCnt="5" custScaleX="316329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US"/>
        </a:p>
      </dgm:t>
    </dgm:pt>
    <dgm:pt modelId="{8A2065FF-CBAE-A643-93D4-56E2C8DFC403}" type="pres">
      <dgm:prSet presAssocID="{F85BA9AD-07F7-7649-87DE-38C41F7A7F95}" presName="vSp" presStyleCnt="0"/>
      <dgm:spPr/>
    </dgm:pt>
    <dgm:pt modelId="{CF61B6AE-F1A2-9745-A98C-D0D12EE9BFE5}" type="pres">
      <dgm:prSet presAssocID="{BC9FA433-48F5-984E-B0BA-C7E74FE2A235}" presName="horFlow" presStyleCnt="0"/>
      <dgm:spPr/>
    </dgm:pt>
    <dgm:pt modelId="{F2AC1B44-AED7-6D4B-ABA3-B58069728B18}" type="pres">
      <dgm:prSet presAssocID="{BC9FA433-48F5-984E-B0BA-C7E74FE2A235}" presName="bigChev" presStyleLbl="node1" presStyleIdx="1" presStyleCnt="5" custScaleX="130160"/>
      <dgm:spPr/>
      <dgm:t>
        <a:bodyPr/>
        <a:lstStyle/>
        <a:p>
          <a:endParaRPr lang="en-US"/>
        </a:p>
      </dgm:t>
    </dgm:pt>
    <dgm:pt modelId="{8E039EEF-B459-EA4E-8261-02BE652234B4}" type="pres">
      <dgm:prSet presAssocID="{14F33115-3716-2645-933E-E71C35C365BF}" presName="parTrans" presStyleCnt="0"/>
      <dgm:spPr/>
    </dgm:pt>
    <dgm:pt modelId="{E4426C4D-0B8D-CB43-AB68-6F858D985615}" type="pres">
      <dgm:prSet presAssocID="{2624DB51-AB9B-2D4A-BB46-04B8D714EF56}" presName="node" presStyleLbl="alignAccFollowNode1" presStyleIdx="1" presStyleCnt="5" custScaleX="3163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1E0A6D-8907-1D42-B642-9EA0F534C97D}" type="pres">
      <dgm:prSet presAssocID="{BC9FA433-48F5-984E-B0BA-C7E74FE2A235}" presName="vSp" presStyleCnt="0"/>
      <dgm:spPr/>
    </dgm:pt>
    <dgm:pt modelId="{7E4F7DA7-28FF-D544-9561-DCF7B758BCB2}" type="pres">
      <dgm:prSet presAssocID="{C9F0F96B-47A4-A94B-8EC6-3BFAB2419DF7}" presName="horFlow" presStyleCnt="0"/>
      <dgm:spPr/>
    </dgm:pt>
    <dgm:pt modelId="{4E129AA5-5CF6-8B49-B223-101E30EE0716}" type="pres">
      <dgm:prSet presAssocID="{C9F0F96B-47A4-A94B-8EC6-3BFAB2419DF7}" presName="bigChev" presStyleLbl="node1" presStyleIdx="2" presStyleCnt="5" custScaleX="130160"/>
      <dgm:spPr/>
      <dgm:t>
        <a:bodyPr/>
        <a:lstStyle/>
        <a:p>
          <a:endParaRPr lang="en-US"/>
        </a:p>
      </dgm:t>
    </dgm:pt>
    <dgm:pt modelId="{070F5913-222F-5A43-A3C3-1C598B6BFA07}" type="pres">
      <dgm:prSet presAssocID="{DE378583-83F9-A248-9363-4F4C9D30A39F}" presName="parTrans" presStyleCnt="0"/>
      <dgm:spPr/>
    </dgm:pt>
    <dgm:pt modelId="{AA79125D-A987-E547-920C-3E04A434AD9B}" type="pres">
      <dgm:prSet presAssocID="{0CF8939F-0876-6146-8276-71612F29F7CA}" presName="node" presStyleLbl="alignAccFollowNode1" presStyleIdx="2" presStyleCnt="5" custScaleX="316254" custLinFactNeighborX="1615" custLinFactNeighborY="-28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6164C-5252-5B40-8E80-D30503C234F0}" type="pres">
      <dgm:prSet presAssocID="{C9F0F96B-47A4-A94B-8EC6-3BFAB2419DF7}" presName="vSp" presStyleCnt="0"/>
      <dgm:spPr/>
    </dgm:pt>
    <dgm:pt modelId="{AE9A21CF-4217-2B45-BF43-122A628AF23C}" type="pres">
      <dgm:prSet presAssocID="{871DEFA9-1DF0-CB46-A397-F8804EFF6294}" presName="horFlow" presStyleCnt="0"/>
      <dgm:spPr/>
    </dgm:pt>
    <dgm:pt modelId="{604F4131-E20E-D143-87E0-4EC495C2A833}" type="pres">
      <dgm:prSet presAssocID="{871DEFA9-1DF0-CB46-A397-F8804EFF6294}" presName="bigChev" presStyleLbl="node1" presStyleIdx="3" presStyleCnt="5" custScaleX="131425"/>
      <dgm:spPr/>
      <dgm:t>
        <a:bodyPr/>
        <a:lstStyle/>
        <a:p>
          <a:endParaRPr lang="en-US"/>
        </a:p>
      </dgm:t>
    </dgm:pt>
    <dgm:pt modelId="{2723826A-DAE1-FD4A-BEEE-C1EDD8EDE81B}" type="pres">
      <dgm:prSet presAssocID="{CEDB9940-02FD-4743-BB4C-95CCD1D97E9E}" presName="parTrans" presStyleCnt="0"/>
      <dgm:spPr/>
    </dgm:pt>
    <dgm:pt modelId="{894724D9-8890-744C-B870-E6F41DC967B9}" type="pres">
      <dgm:prSet presAssocID="{57FACC41-5287-DF45-BC28-AAB04A65DB37}" presName="node" presStyleLbl="alignAccFollowNode1" presStyleIdx="3" presStyleCnt="5" custScaleX="316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098E67-943A-E74A-9EF5-6B10C61444B4}" type="pres">
      <dgm:prSet presAssocID="{871DEFA9-1DF0-CB46-A397-F8804EFF6294}" presName="vSp" presStyleCnt="0"/>
      <dgm:spPr/>
    </dgm:pt>
    <dgm:pt modelId="{1768EF52-CE71-E645-A58B-2B1C42362508}" type="pres">
      <dgm:prSet presAssocID="{6FBE687E-F6F2-1244-93E2-66022E5D6A8D}" presName="horFlow" presStyleCnt="0"/>
      <dgm:spPr/>
    </dgm:pt>
    <dgm:pt modelId="{B3349E91-139A-2F4F-BA8E-23A1401ABA89}" type="pres">
      <dgm:prSet presAssocID="{6FBE687E-F6F2-1244-93E2-66022E5D6A8D}" presName="bigChev" presStyleLbl="node1" presStyleIdx="4" presStyleCnt="5" custScaleX="130160"/>
      <dgm:spPr/>
      <dgm:t>
        <a:bodyPr/>
        <a:lstStyle/>
        <a:p>
          <a:endParaRPr lang="en-US"/>
        </a:p>
      </dgm:t>
    </dgm:pt>
    <dgm:pt modelId="{A3349893-A63A-294F-8EB0-EF75A8247FA8}" type="pres">
      <dgm:prSet presAssocID="{BC0C42C7-9901-A74D-ACA1-E1AE18A3A5AB}" presName="parTrans" presStyleCnt="0"/>
      <dgm:spPr/>
    </dgm:pt>
    <dgm:pt modelId="{A1113C4F-33DF-9847-AB7C-BB6240D08AC9}" type="pres">
      <dgm:prSet presAssocID="{E321EB6A-F495-034C-8FC1-6BA9D78F6EF6}" presName="node" presStyleLbl="alignAccFollowNode1" presStyleIdx="4" presStyleCnt="5" custScaleX="316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425E34-DCAE-4C3E-B86D-5821C40B0D34}" type="presOf" srcId="{2624DB51-AB9B-2D4A-BB46-04B8D714EF56}" destId="{E4426C4D-0B8D-CB43-AB68-6F858D985615}" srcOrd="0" destOrd="0" presId="urn:microsoft.com/office/officeart/2005/8/layout/lProcess3"/>
    <dgm:cxn modelId="{83B43EED-AEC4-0949-9A84-5715D2280733}" srcId="{54A17670-C44D-E546-8E87-2C4366F70810}" destId="{871DEFA9-1DF0-CB46-A397-F8804EFF6294}" srcOrd="3" destOrd="0" parTransId="{131C4F7E-06FC-E14C-93A8-5C39B11914E5}" sibTransId="{534E0100-F1EF-8649-9DFD-9FB81D1DC3BF}"/>
    <dgm:cxn modelId="{E1690E20-34F6-49F8-B2DF-58C7B26035DA}" type="presOf" srcId="{C9F0F96B-47A4-A94B-8EC6-3BFAB2419DF7}" destId="{4E129AA5-5CF6-8B49-B223-101E30EE0716}" srcOrd="0" destOrd="0" presId="urn:microsoft.com/office/officeart/2005/8/layout/lProcess3"/>
    <dgm:cxn modelId="{1107EA89-AB0A-C641-B75F-4F95B431E774}" srcId="{54A17670-C44D-E546-8E87-2C4366F70810}" destId="{C9F0F96B-47A4-A94B-8EC6-3BFAB2419DF7}" srcOrd="2" destOrd="0" parTransId="{B8FDEF3B-0F64-7B49-8381-0C8BB48BAE4F}" sibTransId="{54A44DFE-9C62-5F4B-BA84-3EE1F0E64911}"/>
    <dgm:cxn modelId="{633F3808-B3C4-B649-9A4B-0F12BAACE31C}" srcId="{6FBE687E-F6F2-1244-93E2-66022E5D6A8D}" destId="{E321EB6A-F495-034C-8FC1-6BA9D78F6EF6}" srcOrd="0" destOrd="0" parTransId="{BC0C42C7-9901-A74D-ACA1-E1AE18A3A5AB}" sibTransId="{93DDAE59-E708-5B43-979D-71F5F92DE0EE}"/>
    <dgm:cxn modelId="{4C4D5838-4C05-1247-AF2F-36D4393B5E0A}" srcId="{54A17670-C44D-E546-8E87-2C4366F70810}" destId="{F85BA9AD-07F7-7649-87DE-38C41F7A7F95}" srcOrd="0" destOrd="0" parTransId="{F158D3BC-F029-664A-BFFD-97E7672DA4CC}" sibTransId="{D6730C22-B65A-2245-8E2D-75830B304AA3}"/>
    <dgm:cxn modelId="{69E0E00F-20F3-5A4E-812B-D3338D274D01}" srcId="{54A17670-C44D-E546-8E87-2C4366F70810}" destId="{BC9FA433-48F5-984E-B0BA-C7E74FE2A235}" srcOrd="1" destOrd="0" parTransId="{9A6AEF5D-B4F6-2E4A-89B1-F71AE96A1278}" sibTransId="{0C48A0E5-0859-1F4C-B72D-DA61CAB3ED19}"/>
    <dgm:cxn modelId="{1EB91DDA-3089-4E00-B7C8-5CD4A9F6593B}" type="presOf" srcId="{BC9FA433-48F5-984E-B0BA-C7E74FE2A235}" destId="{F2AC1B44-AED7-6D4B-ABA3-B58069728B18}" srcOrd="0" destOrd="0" presId="urn:microsoft.com/office/officeart/2005/8/layout/lProcess3"/>
    <dgm:cxn modelId="{5130808F-8270-EE4F-B827-A7859FF76D26}" srcId="{871DEFA9-1DF0-CB46-A397-F8804EFF6294}" destId="{57FACC41-5287-DF45-BC28-AAB04A65DB37}" srcOrd="0" destOrd="0" parTransId="{CEDB9940-02FD-4743-BB4C-95CCD1D97E9E}" sibTransId="{4DD927E9-59DE-3148-8CDF-CAC60BB20F83}"/>
    <dgm:cxn modelId="{939D0646-3458-4348-905D-FBD42D73FF14}" type="presOf" srcId="{57FACC41-5287-DF45-BC28-AAB04A65DB37}" destId="{894724D9-8890-744C-B870-E6F41DC967B9}" srcOrd="0" destOrd="0" presId="urn:microsoft.com/office/officeart/2005/8/layout/lProcess3"/>
    <dgm:cxn modelId="{1722034F-9F46-4605-B65B-1ACBCAFD0CD9}" type="presOf" srcId="{E321EB6A-F495-034C-8FC1-6BA9D78F6EF6}" destId="{A1113C4F-33DF-9847-AB7C-BB6240D08AC9}" srcOrd="0" destOrd="0" presId="urn:microsoft.com/office/officeart/2005/8/layout/lProcess3"/>
    <dgm:cxn modelId="{CC521296-D5AD-4EFF-904C-F07BDD521C94}" type="presOf" srcId="{0CF8939F-0876-6146-8276-71612F29F7CA}" destId="{AA79125D-A987-E547-920C-3E04A434AD9B}" srcOrd="0" destOrd="0" presId="urn:microsoft.com/office/officeart/2005/8/layout/lProcess3"/>
    <dgm:cxn modelId="{AC4377A8-4922-3245-8544-DA2626738B96}" srcId="{54A17670-C44D-E546-8E87-2C4366F70810}" destId="{6FBE687E-F6F2-1244-93E2-66022E5D6A8D}" srcOrd="4" destOrd="0" parTransId="{46568933-7D53-DD40-92D8-BDF592D72B17}" sibTransId="{86ABE5E9-7F50-F043-9E44-3527FF5C18A4}"/>
    <dgm:cxn modelId="{01FE1B31-201A-4913-A2C4-1F07DE1F0FF5}" type="presOf" srcId="{6FBE687E-F6F2-1244-93E2-66022E5D6A8D}" destId="{B3349E91-139A-2F4F-BA8E-23A1401ABA89}" srcOrd="0" destOrd="0" presId="urn:microsoft.com/office/officeart/2005/8/layout/lProcess3"/>
    <dgm:cxn modelId="{36B1417E-9997-DC4B-BB3D-7389E2E9E644}" srcId="{BC9FA433-48F5-984E-B0BA-C7E74FE2A235}" destId="{2624DB51-AB9B-2D4A-BB46-04B8D714EF56}" srcOrd="0" destOrd="0" parTransId="{14F33115-3716-2645-933E-E71C35C365BF}" sibTransId="{9C6EF3F2-F82D-DB47-9680-62503EE3352B}"/>
    <dgm:cxn modelId="{45EBB872-AECF-4B33-8063-962EA84B8869}" type="presOf" srcId="{A3FF756E-B7FB-5840-89CC-9629F4C2BF07}" destId="{935C32EB-0B10-6543-BD80-842F80F41F4F}" srcOrd="0" destOrd="0" presId="urn:microsoft.com/office/officeart/2005/8/layout/lProcess3"/>
    <dgm:cxn modelId="{3F98A2CB-A2E8-3247-8492-6535CCE1CB87}" srcId="{F85BA9AD-07F7-7649-87DE-38C41F7A7F95}" destId="{A3FF756E-B7FB-5840-89CC-9629F4C2BF07}" srcOrd="0" destOrd="0" parTransId="{B596FC91-2246-8849-AD12-DABEE084E68C}" sibTransId="{39C83C05-9998-6E4E-9CAC-55C80A061811}"/>
    <dgm:cxn modelId="{F510689D-B569-4905-BC39-2F15BB42995E}" type="presOf" srcId="{54A17670-C44D-E546-8E87-2C4366F70810}" destId="{5E5E4C5C-E699-7441-8DFA-F588CBA6991D}" srcOrd="0" destOrd="0" presId="urn:microsoft.com/office/officeart/2005/8/layout/lProcess3"/>
    <dgm:cxn modelId="{1F650532-7A72-4CC8-B696-2B33AB7AF50A}" type="presOf" srcId="{871DEFA9-1DF0-CB46-A397-F8804EFF6294}" destId="{604F4131-E20E-D143-87E0-4EC495C2A833}" srcOrd="0" destOrd="0" presId="urn:microsoft.com/office/officeart/2005/8/layout/lProcess3"/>
    <dgm:cxn modelId="{497E8025-4C97-49EE-AE1E-A746CF6A29DA}" type="presOf" srcId="{F85BA9AD-07F7-7649-87DE-38C41F7A7F95}" destId="{1ADBC8CC-CD96-AB4A-AB17-5A5E15905977}" srcOrd="0" destOrd="0" presId="urn:microsoft.com/office/officeart/2005/8/layout/lProcess3"/>
    <dgm:cxn modelId="{76AD1A6C-22BE-604F-A5E0-893D4CB8266A}" srcId="{C9F0F96B-47A4-A94B-8EC6-3BFAB2419DF7}" destId="{0CF8939F-0876-6146-8276-71612F29F7CA}" srcOrd="0" destOrd="0" parTransId="{DE378583-83F9-A248-9363-4F4C9D30A39F}" sibTransId="{A205BA8E-47A3-7747-AC97-69C72D21E252}"/>
    <dgm:cxn modelId="{B936F3C7-89ED-4C93-95FD-D2F0F786A30A}" type="presParOf" srcId="{5E5E4C5C-E699-7441-8DFA-F588CBA6991D}" destId="{0C546A5F-E6A1-E24B-90A8-6C42A3CE602C}" srcOrd="0" destOrd="0" presId="urn:microsoft.com/office/officeart/2005/8/layout/lProcess3"/>
    <dgm:cxn modelId="{0132E720-A53D-40CD-9EFF-11D21BA3433F}" type="presParOf" srcId="{0C546A5F-E6A1-E24B-90A8-6C42A3CE602C}" destId="{1ADBC8CC-CD96-AB4A-AB17-5A5E15905977}" srcOrd="0" destOrd="0" presId="urn:microsoft.com/office/officeart/2005/8/layout/lProcess3"/>
    <dgm:cxn modelId="{489EBBC4-4A2B-4241-9997-427D988036F4}" type="presParOf" srcId="{0C546A5F-E6A1-E24B-90A8-6C42A3CE602C}" destId="{80FCF3F5-C953-6646-A1C6-71379A7B9C3E}" srcOrd="1" destOrd="0" presId="urn:microsoft.com/office/officeart/2005/8/layout/lProcess3"/>
    <dgm:cxn modelId="{D4B5C2B5-A0BE-4408-B691-A002690DBCCB}" type="presParOf" srcId="{0C546A5F-E6A1-E24B-90A8-6C42A3CE602C}" destId="{935C32EB-0B10-6543-BD80-842F80F41F4F}" srcOrd="2" destOrd="0" presId="urn:microsoft.com/office/officeart/2005/8/layout/lProcess3"/>
    <dgm:cxn modelId="{2CA991C6-DC3D-4679-B894-1E5C350DC9A6}" type="presParOf" srcId="{5E5E4C5C-E699-7441-8DFA-F588CBA6991D}" destId="{8A2065FF-CBAE-A643-93D4-56E2C8DFC403}" srcOrd="1" destOrd="0" presId="urn:microsoft.com/office/officeart/2005/8/layout/lProcess3"/>
    <dgm:cxn modelId="{E09450E5-C2D4-4A3B-9C20-CCD37F5299F3}" type="presParOf" srcId="{5E5E4C5C-E699-7441-8DFA-F588CBA6991D}" destId="{CF61B6AE-F1A2-9745-A98C-D0D12EE9BFE5}" srcOrd="2" destOrd="0" presId="urn:microsoft.com/office/officeart/2005/8/layout/lProcess3"/>
    <dgm:cxn modelId="{7735F0A0-2B68-44C1-BD1D-04DC811106E6}" type="presParOf" srcId="{CF61B6AE-F1A2-9745-A98C-D0D12EE9BFE5}" destId="{F2AC1B44-AED7-6D4B-ABA3-B58069728B18}" srcOrd="0" destOrd="0" presId="urn:microsoft.com/office/officeart/2005/8/layout/lProcess3"/>
    <dgm:cxn modelId="{B1DA57D7-3EBC-431F-B1E0-9F113C482D71}" type="presParOf" srcId="{CF61B6AE-F1A2-9745-A98C-D0D12EE9BFE5}" destId="{8E039EEF-B459-EA4E-8261-02BE652234B4}" srcOrd="1" destOrd="0" presId="urn:microsoft.com/office/officeart/2005/8/layout/lProcess3"/>
    <dgm:cxn modelId="{0460C770-E2BD-4040-B81E-B5D17094B75B}" type="presParOf" srcId="{CF61B6AE-F1A2-9745-A98C-D0D12EE9BFE5}" destId="{E4426C4D-0B8D-CB43-AB68-6F858D985615}" srcOrd="2" destOrd="0" presId="urn:microsoft.com/office/officeart/2005/8/layout/lProcess3"/>
    <dgm:cxn modelId="{F581E4B1-EE23-4A92-A98A-4568EC7FD9DF}" type="presParOf" srcId="{5E5E4C5C-E699-7441-8DFA-F588CBA6991D}" destId="{EA1E0A6D-8907-1D42-B642-9EA0F534C97D}" srcOrd="3" destOrd="0" presId="urn:microsoft.com/office/officeart/2005/8/layout/lProcess3"/>
    <dgm:cxn modelId="{65F3B33B-E550-458C-AC2E-8400281BFFB5}" type="presParOf" srcId="{5E5E4C5C-E699-7441-8DFA-F588CBA6991D}" destId="{7E4F7DA7-28FF-D544-9561-DCF7B758BCB2}" srcOrd="4" destOrd="0" presId="urn:microsoft.com/office/officeart/2005/8/layout/lProcess3"/>
    <dgm:cxn modelId="{505B9FF7-C596-4EC3-B33C-5BFA21A37D35}" type="presParOf" srcId="{7E4F7DA7-28FF-D544-9561-DCF7B758BCB2}" destId="{4E129AA5-5CF6-8B49-B223-101E30EE0716}" srcOrd="0" destOrd="0" presId="urn:microsoft.com/office/officeart/2005/8/layout/lProcess3"/>
    <dgm:cxn modelId="{C8384BE4-B1C0-4ECB-9CED-4A4AF6109E1E}" type="presParOf" srcId="{7E4F7DA7-28FF-D544-9561-DCF7B758BCB2}" destId="{070F5913-222F-5A43-A3C3-1C598B6BFA07}" srcOrd="1" destOrd="0" presId="urn:microsoft.com/office/officeart/2005/8/layout/lProcess3"/>
    <dgm:cxn modelId="{1E13F9EE-7B72-458A-8423-38CD96002905}" type="presParOf" srcId="{7E4F7DA7-28FF-D544-9561-DCF7B758BCB2}" destId="{AA79125D-A987-E547-920C-3E04A434AD9B}" srcOrd="2" destOrd="0" presId="urn:microsoft.com/office/officeart/2005/8/layout/lProcess3"/>
    <dgm:cxn modelId="{129E5D00-1AF1-49C0-AC51-F584F46397F6}" type="presParOf" srcId="{5E5E4C5C-E699-7441-8DFA-F588CBA6991D}" destId="{8C56164C-5252-5B40-8E80-D30503C234F0}" srcOrd="5" destOrd="0" presId="urn:microsoft.com/office/officeart/2005/8/layout/lProcess3"/>
    <dgm:cxn modelId="{E9E63540-01F5-46C9-A64C-3777DDCD6FDF}" type="presParOf" srcId="{5E5E4C5C-E699-7441-8DFA-F588CBA6991D}" destId="{AE9A21CF-4217-2B45-BF43-122A628AF23C}" srcOrd="6" destOrd="0" presId="urn:microsoft.com/office/officeart/2005/8/layout/lProcess3"/>
    <dgm:cxn modelId="{8E858648-CD0A-4E62-A6BB-E7E16EB977C2}" type="presParOf" srcId="{AE9A21CF-4217-2B45-BF43-122A628AF23C}" destId="{604F4131-E20E-D143-87E0-4EC495C2A833}" srcOrd="0" destOrd="0" presId="urn:microsoft.com/office/officeart/2005/8/layout/lProcess3"/>
    <dgm:cxn modelId="{37B68F40-59CF-43E8-ADF0-01D660847D65}" type="presParOf" srcId="{AE9A21CF-4217-2B45-BF43-122A628AF23C}" destId="{2723826A-DAE1-FD4A-BEEE-C1EDD8EDE81B}" srcOrd="1" destOrd="0" presId="urn:microsoft.com/office/officeart/2005/8/layout/lProcess3"/>
    <dgm:cxn modelId="{9ACCCCBB-0B67-4C93-8D5C-D7E9D7BA040E}" type="presParOf" srcId="{AE9A21CF-4217-2B45-BF43-122A628AF23C}" destId="{894724D9-8890-744C-B870-E6F41DC967B9}" srcOrd="2" destOrd="0" presId="urn:microsoft.com/office/officeart/2005/8/layout/lProcess3"/>
    <dgm:cxn modelId="{172749C9-2532-4FC0-92A7-71A01B9FDB5D}" type="presParOf" srcId="{5E5E4C5C-E699-7441-8DFA-F588CBA6991D}" destId="{7A098E67-943A-E74A-9EF5-6B10C61444B4}" srcOrd="7" destOrd="0" presId="urn:microsoft.com/office/officeart/2005/8/layout/lProcess3"/>
    <dgm:cxn modelId="{40856D9E-CD66-441C-83D1-D1A450D2BE9E}" type="presParOf" srcId="{5E5E4C5C-E699-7441-8DFA-F588CBA6991D}" destId="{1768EF52-CE71-E645-A58B-2B1C42362508}" srcOrd="8" destOrd="0" presId="urn:microsoft.com/office/officeart/2005/8/layout/lProcess3"/>
    <dgm:cxn modelId="{8B35D4A6-6648-44E8-998E-9F11016D89A8}" type="presParOf" srcId="{1768EF52-CE71-E645-A58B-2B1C42362508}" destId="{B3349E91-139A-2F4F-BA8E-23A1401ABA89}" srcOrd="0" destOrd="0" presId="urn:microsoft.com/office/officeart/2005/8/layout/lProcess3"/>
    <dgm:cxn modelId="{FA67982B-0EC2-4648-8CDA-C792E919AA0C}" type="presParOf" srcId="{1768EF52-CE71-E645-A58B-2B1C42362508}" destId="{A3349893-A63A-294F-8EB0-EF75A8247FA8}" srcOrd="1" destOrd="0" presId="urn:microsoft.com/office/officeart/2005/8/layout/lProcess3"/>
    <dgm:cxn modelId="{BB44439F-1F87-49B6-B4FE-2BF24941F63B}" type="presParOf" srcId="{1768EF52-CE71-E645-A58B-2B1C42362508}" destId="{A1113C4F-33DF-9847-AB7C-BB6240D08AC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6F2A3D-575D-9E4A-85EE-4D6FF5D1F667}" type="doc">
      <dgm:prSet loTypeId="urn:microsoft.com/office/officeart/2005/8/layout/hierarchy2" loCatId="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0665EF3A-6C62-1C42-BAF9-6AA4DC5FD798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General Assembly</a:t>
          </a:r>
          <a:endParaRPr lang="en-US" sz="1700" dirty="0">
            <a:latin typeface="+mj-lt"/>
            <a:cs typeface="Arial"/>
          </a:endParaRPr>
        </a:p>
      </dgm:t>
    </dgm:pt>
    <dgm:pt modelId="{3B33246A-B04F-A84E-8F06-6665EE9D00B5}" type="parTrans" cxnId="{B189CBD3-57FB-204C-8F56-95D830C75068}">
      <dgm:prSet/>
      <dgm:spPr/>
      <dgm:t>
        <a:bodyPr/>
        <a:lstStyle/>
        <a:p>
          <a:endParaRPr lang="en-US"/>
        </a:p>
      </dgm:t>
    </dgm:pt>
    <dgm:pt modelId="{E28A3ADB-D2F6-2A48-8BC7-DA8C31CB612F}" type="sibTrans" cxnId="{B189CBD3-57FB-204C-8F56-95D830C75068}">
      <dgm:prSet/>
      <dgm:spPr/>
      <dgm:t>
        <a:bodyPr/>
        <a:lstStyle/>
        <a:p>
          <a:endParaRPr lang="en-US"/>
        </a:p>
      </dgm:t>
    </dgm:pt>
    <dgm:pt modelId="{D7F85F3C-B47C-D84C-8BB1-9FBDF6F6ED9F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Commissions</a:t>
          </a:r>
          <a:br>
            <a:rPr lang="en-US" sz="1700" dirty="0" smtClean="0">
              <a:latin typeface="+mj-lt"/>
              <a:cs typeface="Arial"/>
            </a:rPr>
          </a:br>
          <a:r>
            <a:rPr lang="en-US" sz="1700" dirty="0" smtClean="0">
              <a:latin typeface="+mj-lt"/>
              <a:cs typeface="Arial"/>
            </a:rPr>
            <a:t>Task Groups</a:t>
          </a:r>
          <a:br>
            <a:rPr lang="en-US" sz="1700" dirty="0" smtClean="0">
              <a:latin typeface="+mj-lt"/>
              <a:cs typeface="Arial"/>
            </a:rPr>
          </a:br>
          <a:r>
            <a:rPr lang="en-US" sz="1700" dirty="0" smtClean="0">
              <a:latin typeface="+mj-lt"/>
              <a:cs typeface="Arial"/>
            </a:rPr>
            <a:t>Working Parties</a:t>
          </a:r>
          <a:endParaRPr lang="en-US" sz="1700" dirty="0">
            <a:latin typeface="+mj-lt"/>
            <a:cs typeface="Arial"/>
          </a:endParaRPr>
        </a:p>
      </dgm:t>
    </dgm:pt>
    <dgm:pt modelId="{54795A10-5EFF-3B46-B9A7-C687C0DD148A}" type="parTrans" cxnId="{837C03D8-DFFB-824C-8735-BF6DF287B438}">
      <dgm:prSet/>
      <dgm:spPr>
        <a:ln w="47625">
          <a:solidFill>
            <a:schemeClr val="tx1">
              <a:lumMod val="50000"/>
              <a:lumOff val="50000"/>
            </a:schemeClr>
          </a:solidFill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2AAA75B3-84BD-E049-A7C7-91E206F20582}" type="sibTrans" cxnId="{837C03D8-DFFB-824C-8735-BF6DF287B438}">
      <dgm:prSet/>
      <dgm:spPr/>
      <dgm:t>
        <a:bodyPr/>
        <a:lstStyle/>
        <a:p>
          <a:endParaRPr lang="en-US"/>
        </a:p>
      </dgm:t>
    </dgm:pt>
    <dgm:pt modelId="{88A431F5-CF5D-6046-8842-3EA45E484F08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Presidium</a:t>
          </a:r>
          <a:endParaRPr lang="en-US" sz="1700" dirty="0">
            <a:latin typeface="+mj-lt"/>
            <a:cs typeface="Arial"/>
          </a:endParaRPr>
        </a:p>
      </dgm:t>
    </dgm:pt>
    <dgm:pt modelId="{06908B33-B468-844C-B3A3-2E7DF2A87E38}" type="parTrans" cxnId="{BA4496B2-4F94-6D4D-9B15-F985FEE51B40}">
      <dgm:prSet/>
      <dgm:spPr>
        <a:ln w="47625">
          <a:solidFill>
            <a:schemeClr val="tx1">
              <a:lumMod val="50000"/>
              <a:lumOff val="50000"/>
            </a:schemeClr>
          </a:solidFill>
          <a:tailEnd type="triangle"/>
        </a:ln>
      </dgm:spPr>
      <dgm:t>
        <a:bodyPr/>
        <a:lstStyle/>
        <a:p>
          <a:endParaRPr lang="en-US"/>
        </a:p>
      </dgm:t>
    </dgm:pt>
    <dgm:pt modelId="{2029380B-FD60-5840-83AB-EA75C50710BC}" type="sibTrans" cxnId="{BA4496B2-4F94-6D4D-9B15-F985FEE51B40}">
      <dgm:prSet/>
      <dgm:spPr/>
      <dgm:t>
        <a:bodyPr/>
        <a:lstStyle/>
        <a:p>
          <a:endParaRPr lang="en-US"/>
        </a:p>
      </dgm:t>
    </dgm:pt>
    <dgm:pt modelId="{9F338C17-273E-7742-BBA5-1072602DC8CB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Secretariat</a:t>
          </a:r>
          <a:endParaRPr lang="en-US" sz="1700" dirty="0">
            <a:latin typeface="+mj-lt"/>
            <a:cs typeface="Arial"/>
          </a:endParaRPr>
        </a:p>
      </dgm:t>
    </dgm:pt>
    <dgm:pt modelId="{128B05AB-ADB3-4B4A-A4A4-7FDF1EBD6429}" type="parTrans" cxnId="{5DAD54E4-9954-654B-8D9F-25590DCE0AA9}">
      <dgm:prSet/>
      <dgm:spPr>
        <a:ln w="47625">
          <a:solidFill>
            <a:schemeClr val="tx1">
              <a:lumMod val="50000"/>
              <a:lumOff val="50000"/>
            </a:schemeClr>
          </a:solidFill>
          <a:tailEnd type="triangle"/>
        </a:ln>
      </dgm:spPr>
      <dgm:t>
        <a:bodyPr/>
        <a:lstStyle/>
        <a:p>
          <a:endParaRPr lang="en-US"/>
        </a:p>
      </dgm:t>
    </dgm:pt>
    <dgm:pt modelId="{2D7B60F1-F71D-1E4A-9599-B661B9F625C8}" type="sibTrans" cxnId="{5DAD54E4-9954-654B-8D9F-25590DCE0AA9}">
      <dgm:prSet/>
      <dgm:spPr/>
      <dgm:t>
        <a:bodyPr/>
        <a:lstStyle/>
        <a:p>
          <a:endParaRPr lang="en-US"/>
        </a:p>
      </dgm:t>
    </dgm:pt>
    <dgm:pt modelId="{3533EC2E-5703-0845-8B17-521978DED45F}">
      <dgm:prSet phldrT="[Text]" custT="1"/>
      <dgm:spPr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en-US" sz="1700" dirty="0" smtClean="0">
              <a:latin typeface="+mj-lt"/>
              <a:cs typeface="Arial"/>
            </a:rPr>
            <a:t>Technical Council</a:t>
          </a:r>
          <a:endParaRPr lang="en-US" sz="1700" dirty="0">
            <a:latin typeface="+mj-lt"/>
            <a:cs typeface="Arial"/>
          </a:endParaRPr>
        </a:p>
      </dgm:t>
    </dgm:pt>
    <dgm:pt modelId="{9DD076D2-4AD1-CE48-B008-201570C4CFAE}" type="sibTrans" cxnId="{839C93A5-1F92-9948-8B0C-B2E8D42EFC46}">
      <dgm:prSet/>
      <dgm:spPr/>
      <dgm:t>
        <a:bodyPr/>
        <a:lstStyle/>
        <a:p>
          <a:endParaRPr lang="en-US"/>
        </a:p>
      </dgm:t>
    </dgm:pt>
    <dgm:pt modelId="{A68844C6-1276-134A-8B18-4E497962EB8D}" type="parTrans" cxnId="{839C93A5-1F92-9948-8B0C-B2E8D42EFC46}">
      <dgm:prSet/>
      <dgm:spPr>
        <a:ln>
          <a:noFill/>
        </a:ln>
      </dgm:spPr>
      <dgm:t>
        <a:bodyPr/>
        <a:lstStyle/>
        <a:p>
          <a:endParaRPr lang="en-US"/>
        </a:p>
      </dgm:t>
    </dgm:pt>
    <dgm:pt modelId="{B057E493-7478-254C-A6BE-69D86E8BA1EE}" type="pres">
      <dgm:prSet presAssocID="{D56F2A3D-575D-9E4A-85EE-4D6FF5D1F66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39657D-8960-E44A-B4D0-843EF6202992}" type="pres">
      <dgm:prSet presAssocID="{0665EF3A-6C62-1C42-BAF9-6AA4DC5FD798}" presName="root1" presStyleCnt="0"/>
      <dgm:spPr/>
    </dgm:pt>
    <dgm:pt modelId="{CEBCCC32-9458-384B-92A8-F0F1D10140E7}" type="pres">
      <dgm:prSet presAssocID="{0665EF3A-6C62-1C42-BAF9-6AA4DC5FD798}" presName="LevelOneTextNode" presStyleLbl="node0" presStyleIdx="0" presStyleCnt="1" custScaleX="114329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76CA77AF-6A8E-1049-BA22-825C05FFAD6E}" type="pres">
      <dgm:prSet presAssocID="{0665EF3A-6C62-1C42-BAF9-6AA4DC5FD798}" presName="level2hierChild" presStyleCnt="0"/>
      <dgm:spPr/>
    </dgm:pt>
    <dgm:pt modelId="{CAB9B28D-B475-0E48-B27C-35AB93D9C861}" type="pres">
      <dgm:prSet presAssocID="{A68844C6-1276-134A-8B18-4E497962EB8D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7E4EDABB-E37D-DF43-B9A5-7BB70BDB75EA}" type="pres">
      <dgm:prSet presAssocID="{A68844C6-1276-134A-8B18-4E497962EB8D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EFEA3CA-FE31-2A4F-8DBF-FD8F5E2B2CD3}" type="pres">
      <dgm:prSet presAssocID="{3533EC2E-5703-0845-8B17-521978DED45F}" presName="root2" presStyleCnt="0"/>
      <dgm:spPr/>
    </dgm:pt>
    <dgm:pt modelId="{0C4AE7B3-4E63-AE42-BF91-5A32E38FC4B1}" type="pres">
      <dgm:prSet presAssocID="{3533EC2E-5703-0845-8B17-521978DED45F}" presName="LevelTwoTextNode" presStyleLbl="node2" presStyleIdx="0" presStyleCnt="2" custScaleX="117371" custLinFactNeighborX="-29190" custLinFactNeighborY="-139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F98CA8B-7F3A-B54B-8498-2D9321645A38}" type="pres">
      <dgm:prSet presAssocID="{3533EC2E-5703-0845-8B17-521978DED45F}" presName="level3hierChild" presStyleCnt="0"/>
      <dgm:spPr/>
    </dgm:pt>
    <dgm:pt modelId="{25E790D8-5E00-334A-AC3E-BE7275A71504}" type="pres">
      <dgm:prSet presAssocID="{54795A10-5EFF-3B46-B9A7-C687C0DD148A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01064097-3607-574F-B7C5-B052D8E2634D}" type="pres">
      <dgm:prSet presAssocID="{54795A10-5EFF-3B46-B9A7-C687C0DD148A}" presName="connTx" presStyleLbl="parChTrans1D3" presStyleIdx="0" presStyleCnt="2"/>
      <dgm:spPr/>
      <dgm:t>
        <a:bodyPr/>
        <a:lstStyle/>
        <a:p>
          <a:endParaRPr lang="en-US"/>
        </a:p>
      </dgm:t>
    </dgm:pt>
    <dgm:pt modelId="{39AF444C-E558-BA45-808F-4D8A1930C768}" type="pres">
      <dgm:prSet presAssocID="{D7F85F3C-B47C-D84C-8BB1-9FBDF6F6ED9F}" presName="root2" presStyleCnt="0"/>
      <dgm:spPr/>
    </dgm:pt>
    <dgm:pt modelId="{719290C8-2671-FD43-83AA-372E12FDE367}" type="pres">
      <dgm:prSet presAssocID="{D7F85F3C-B47C-D84C-8BB1-9FBDF6F6ED9F}" presName="LevelTwoTextNode" presStyleLbl="node3" presStyleIdx="0" presStyleCnt="2" custScaleX="114373" custScaleY="102281" custLinFactNeighborX="-6398" custLinFactNeighborY="-139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03AAA69-3E1A-8A40-8F2A-1E10CDF72A27}" type="pres">
      <dgm:prSet presAssocID="{D7F85F3C-B47C-D84C-8BB1-9FBDF6F6ED9F}" presName="level3hierChild" presStyleCnt="0"/>
      <dgm:spPr/>
    </dgm:pt>
    <dgm:pt modelId="{B7931CD6-2C7B-0A41-BC14-69C287A56D61}" type="pres">
      <dgm:prSet presAssocID="{06908B33-B468-844C-B3A3-2E7DF2A87E3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0AEBEE70-5A7A-5C44-9B97-C88AD5DE4F2E}" type="pres">
      <dgm:prSet presAssocID="{06908B33-B468-844C-B3A3-2E7DF2A87E3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6C44EF1-3437-6E47-BD16-DE2DB37801C8}" type="pres">
      <dgm:prSet presAssocID="{88A431F5-CF5D-6046-8842-3EA45E484F08}" presName="root2" presStyleCnt="0"/>
      <dgm:spPr/>
    </dgm:pt>
    <dgm:pt modelId="{8BBFA5E3-A124-3E43-9581-E3BFC1DAB653}" type="pres">
      <dgm:prSet presAssocID="{88A431F5-CF5D-6046-8842-3EA45E484F08}" presName="LevelTwoTextNode" presStyleLbl="node2" presStyleIdx="1" presStyleCnt="2" custScaleX="115536" custLinFactNeighborY="1112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0086A40-CCA5-144F-8ADF-43A34F53A32A}" type="pres">
      <dgm:prSet presAssocID="{88A431F5-CF5D-6046-8842-3EA45E484F08}" presName="level3hierChild" presStyleCnt="0"/>
      <dgm:spPr/>
    </dgm:pt>
    <dgm:pt modelId="{E9D7BB6E-85B7-E048-9357-C24619353484}" type="pres">
      <dgm:prSet presAssocID="{128B05AB-ADB3-4B4A-A4A4-7FDF1EBD6429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C93E7EEC-0C13-3D4A-B279-5A8D7B1909DA}" type="pres">
      <dgm:prSet presAssocID="{128B05AB-ADB3-4B4A-A4A4-7FDF1EBD6429}" presName="connTx" presStyleLbl="parChTrans1D3" presStyleIdx="1" presStyleCnt="2"/>
      <dgm:spPr/>
      <dgm:t>
        <a:bodyPr/>
        <a:lstStyle/>
        <a:p>
          <a:endParaRPr lang="en-US"/>
        </a:p>
      </dgm:t>
    </dgm:pt>
    <dgm:pt modelId="{A42EA3B3-5816-FE46-96BF-9A4FE0F3BC40}" type="pres">
      <dgm:prSet presAssocID="{9F338C17-273E-7742-BBA5-1072602DC8CB}" presName="root2" presStyleCnt="0"/>
      <dgm:spPr/>
    </dgm:pt>
    <dgm:pt modelId="{47866FDA-489D-6440-8C0B-D857044FFB26}" type="pres">
      <dgm:prSet presAssocID="{9F338C17-273E-7742-BBA5-1072602DC8CB}" presName="LevelTwoTextNode" presStyleLbl="node3" presStyleIdx="1" presStyleCnt="2" custScaleX="115234" custLinFactNeighborX="-5560" custLinFactNeighborY="1112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478EBA7-B891-734F-9B47-2D43922B3E5F}" type="pres">
      <dgm:prSet presAssocID="{9F338C17-273E-7742-BBA5-1072602DC8CB}" presName="level3hierChild" presStyleCnt="0"/>
      <dgm:spPr/>
    </dgm:pt>
  </dgm:ptLst>
  <dgm:cxnLst>
    <dgm:cxn modelId="{C52B2A19-AC56-433C-B327-8D7BCD551431}" type="presOf" srcId="{0665EF3A-6C62-1C42-BAF9-6AA4DC5FD798}" destId="{CEBCCC32-9458-384B-92A8-F0F1D10140E7}" srcOrd="0" destOrd="0" presId="urn:microsoft.com/office/officeart/2005/8/layout/hierarchy2"/>
    <dgm:cxn modelId="{837C03D8-DFFB-824C-8735-BF6DF287B438}" srcId="{3533EC2E-5703-0845-8B17-521978DED45F}" destId="{D7F85F3C-B47C-D84C-8BB1-9FBDF6F6ED9F}" srcOrd="0" destOrd="0" parTransId="{54795A10-5EFF-3B46-B9A7-C687C0DD148A}" sibTransId="{2AAA75B3-84BD-E049-A7C7-91E206F20582}"/>
    <dgm:cxn modelId="{B189CBD3-57FB-204C-8F56-95D830C75068}" srcId="{D56F2A3D-575D-9E4A-85EE-4D6FF5D1F667}" destId="{0665EF3A-6C62-1C42-BAF9-6AA4DC5FD798}" srcOrd="0" destOrd="0" parTransId="{3B33246A-B04F-A84E-8F06-6665EE9D00B5}" sibTransId="{E28A3ADB-D2F6-2A48-8BC7-DA8C31CB612F}"/>
    <dgm:cxn modelId="{BA4496B2-4F94-6D4D-9B15-F985FEE51B40}" srcId="{0665EF3A-6C62-1C42-BAF9-6AA4DC5FD798}" destId="{88A431F5-CF5D-6046-8842-3EA45E484F08}" srcOrd="1" destOrd="0" parTransId="{06908B33-B468-844C-B3A3-2E7DF2A87E38}" sibTransId="{2029380B-FD60-5840-83AB-EA75C50710BC}"/>
    <dgm:cxn modelId="{838121E6-D6AE-4753-B3ED-EC39880D22E6}" type="presOf" srcId="{9F338C17-273E-7742-BBA5-1072602DC8CB}" destId="{47866FDA-489D-6440-8C0B-D857044FFB26}" srcOrd="0" destOrd="0" presId="urn:microsoft.com/office/officeart/2005/8/layout/hierarchy2"/>
    <dgm:cxn modelId="{5DAD54E4-9954-654B-8D9F-25590DCE0AA9}" srcId="{88A431F5-CF5D-6046-8842-3EA45E484F08}" destId="{9F338C17-273E-7742-BBA5-1072602DC8CB}" srcOrd="0" destOrd="0" parTransId="{128B05AB-ADB3-4B4A-A4A4-7FDF1EBD6429}" sibTransId="{2D7B60F1-F71D-1E4A-9599-B661B9F625C8}"/>
    <dgm:cxn modelId="{C00F2FE6-0350-447A-ADE8-D964AE958CD3}" type="presOf" srcId="{06908B33-B468-844C-B3A3-2E7DF2A87E38}" destId="{0AEBEE70-5A7A-5C44-9B97-C88AD5DE4F2E}" srcOrd="1" destOrd="0" presId="urn:microsoft.com/office/officeart/2005/8/layout/hierarchy2"/>
    <dgm:cxn modelId="{2AD79217-FEC0-4B29-B9BD-DC04AF486C84}" type="presOf" srcId="{A68844C6-1276-134A-8B18-4E497962EB8D}" destId="{CAB9B28D-B475-0E48-B27C-35AB93D9C861}" srcOrd="0" destOrd="0" presId="urn:microsoft.com/office/officeart/2005/8/layout/hierarchy2"/>
    <dgm:cxn modelId="{C81A9278-47B2-4380-AE7D-17A0FE0EE139}" type="presOf" srcId="{D56F2A3D-575D-9E4A-85EE-4D6FF5D1F667}" destId="{B057E493-7478-254C-A6BE-69D86E8BA1EE}" srcOrd="0" destOrd="0" presId="urn:microsoft.com/office/officeart/2005/8/layout/hierarchy2"/>
    <dgm:cxn modelId="{918276F1-90B4-4CE7-8813-A8080A402BF7}" type="presOf" srcId="{3533EC2E-5703-0845-8B17-521978DED45F}" destId="{0C4AE7B3-4E63-AE42-BF91-5A32E38FC4B1}" srcOrd="0" destOrd="0" presId="urn:microsoft.com/office/officeart/2005/8/layout/hierarchy2"/>
    <dgm:cxn modelId="{51AC0560-5999-4DC0-A744-C6E653A5E5D7}" type="presOf" srcId="{A68844C6-1276-134A-8B18-4E497962EB8D}" destId="{7E4EDABB-E37D-DF43-B9A5-7BB70BDB75EA}" srcOrd="1" destOrd="0" presId="urn:microsoft.com/office/officeart/2005/8/layout/hierarchy2"/>
    <dgm:cxn modelId="{A6E15F1B-DEEE-44E5-A832-F87087EC9F2D}" type="presOf" srcId="{54795A10-5EFF-3B46-B9A7-C687C0DD148A}" destId="{01064097-3607-574F-B7C5-B052D8E2634D}" srcOrd="1" destOrd="0" presId="urn:microsoft.com/office/officeart/2005/8/layout/hierarchy2"/>
    <dgm:cxn modelId="{FB65C422-B28D-4C02-A6FC-D70A06364F80}" type="presOf" srcId="{128B05AB-ADB3-4B4A-A4A4-7FDF1EBD6429}" destId="{C93E7EEC-0C13-3D4A-B279-5A8D7B1909DA}" srcOrd="1" destOrd="0" presId="urn:microsoft.com/office/officeart/2005/8/layout/hierarchy2"/>
    <dgm:cxn modelId="{03800BC7-0FC9-4EAA-8A10-4332AA8614BB}" type="presOf" srcId="{88A431F5-CF5D-6046-8842-3EA45E484F08}" destId="{8BBFA5E3-A124-3E43-9581-E3BFC1DAB653}" srcOrd="0" destOrd="0" presId="urn:microsoft.com/office/officeart/2005/8/layout/hierarchy2"/>
    <dgm:cxn modelId="{56D5F896-483C-4650-BD75-1BB7943F6EF6}" type="presOf" srcId="{D7F85F3C-B47C-D84C-8BB1-9FBDF6F6ED9F}" destId="{719290C8-2671-FD43-83AA-372E12FDE367}" srcOrd="0" destOrd="0" presId="urn:microsoft.com/office/officeart/2005/8/layout/hierarchy2"/>
    <dgm:cxn modelId="{205240F2-CB20-4C03-AC13-A8033E66B9C1}" type="presOf" srcId="{128B05AB-ADB3-4B4A-A4A4-7FDF1EBD6429}" destId="{E9D7BB6E-85B7-E048-9357-C24619353484}" srcOrd="0" destOrd="0" presId="urn:microsoft.com/office/officeart/2005/8/layout/hierarchy2"/>
    <dgm:cxn modelId="{706116F9-BEC8-43EA-A2C0-4AF1324AF458}" type="presOf" srcId="{54795A10-5EFF-3B46-B9A7-C687C0DD148A}" destId="{25E790D8-5E00-334A-AC3E-BE7275A71504}" srcOrd="0" destOrd="0" presId="urn:microsoft.com/office/officeart/2005/8/layout/hierarchy2"/>
    <dgm:cxn modelId="{5FE1E763-D53B-4646-8419-6E711DA30F6D}" type="presOf" srcId="{06908B33-B468-844C-B3A3-2E7DF2A87E38}" destId="{B7931CD6-2C7B-0A41-BC14-69C287A56D61}" srcOrd="0" destOrd="0" presId="urn:microsoft.com/office/officeart/2005/8/layout/hierarchy2"/>
    <dgm:cxn modelId="{839C93A5-1F92-9948-8B0C-B2E8D42EFC46}" srcId="{0665EF3A-6C62-1C42-BAF9-6AA4DC5FD798}" destId="{3533EC2E-5703-0845-8B17-521978DED45F}" srcOrd="0" destOrd="0" parTransId="{A68844C6-1276-134A-8B18-4E497962EB8D}" sibTransId="{9DD076D2-4AD1-CE48-B008-201570C4CFAE}"/>
    <dgm:cxn modelId="{4823D031-DC84-4D63-A014-DDE93505FA3A}" type="presParOf" srcId="{B057E493-7478-254C-A6BE-69D86E8BA1EE}" destId="{1339657D-8960-E44A-B4D0-843EF6202992}" srcOrd="0" destOrd="0" presId="urn:microsoft.com/office/officeart/2005/8/layout/hierarchy2"/>
    <dgm:cxn modelId="{8648FAA5-C871-400A-8A94-EDFDBF5BF8FB}" type="presParOf" srcId="{1339657D-8960-E44A-B4D0-843EF6202992}" destId="{CEBCCC32-9458-384B-92A8-F0F1D10140E7}" srcOrd="0" destOrd="0" presId="urn:microsoft.com/office/officeart/2005/8/layout/hierarchy2"/>
    <dgm:cxn modelId="{6234ED13-0489-4D70-9A49-8768EE414352}" type="presParOf" srcId="{1339657D-8960-E44A-B4D0-843EF6202992}" destId="{76CA77AF-6A8E-1049-BA22-825C05FFAD6E}" srcOrd="1" destOrd="0" presId="urn:microsoft.com/office/officeart/2005/8/layout/hierarchy2"/>
    <dgm:cxn modelId="{760997BB-7239-4873-B5DB-77A5B91AADD4}" type="presParOf" srcId="{76CA77AF-6A8E-1049-BA22-825C05FFAD6E}" destId="{CAB9B28D-B475-0E48-B27C-35AB93D9C861}" srcOrd="0" destOrd="0" presId="urn:microsoft.com/office/officeart/2005/8/layout/hierarchy2"/>
    <dgm:cxn modelId="{E707EA55-8672-480A-A793-1BD1335E65BB}" type="presParOf" srcId="{CAB9B28D-B475-0E48-B27C-35AB93D9C861}" destId="{7E4EDABB-E37D-DF43-B9A5-7BB70BDB75EA}" srcOrd="0" destOrd="0" presId="urn:microsoft.com/office/officeart/2005/8/layout/hierarchy2"/>
    <dgm:cxn modelId="{76787181-94B8-4DDF-BA7E-39BA31F824FA}" type="presParOf" srcId="{76CA77AF-6A8E-1049-BA22-825C05FFAD6E}" destId="{CEFEA3CA-FE31-2A4F-8DBF-FD8F5E2B2CD3}" srcOrd="1" destOrd="0" presId="urn:microsoft.com/office/officeart/2005/8/layout/hierarchy2"/>
    <dgm:cxn modelId="{822C1B41-21E8-477C-AA51-DDA63AA760EE}" type="presParOf" srcId="{CEFEA3CA-FE31-2A4F-8DBF-FD8F5E2B2CD3}" destId="{0C4AE7B3-4E63-AE42-BF91-5A32E38FC4B1}" srcOrd="0" destOrd="0" presId="urn:microsoft.com/office/officeart/2005/8/layout/hierarchy2"/>
    <dgm:cxn modelId="{1BA5BD33-A3F6-4E04-9C73-F55B8D3EA3EE}" type="presParOf" srcId="{CEFEA3CA-FE31-2A4F-8DBF-FD8F5E2B2CD3}" destId="{CF98CA8B-7F3A-B54B-8498-2D9321645A38}" srcOrd="1" destOrd="0" presId="urn:microsoft.com/office/officeart/2005/8/layout/hierarchy2"/>
    <dgm:cxn modelId="{2D8658C2-8F37-4965-92BA-4C8AFA76F8A7}" type="presParOf" srcId="{CF98CA8B-7F3A-B54B-8498-2D9321645A38}" destId="{25E790D8-5E00-334A-AC3E-BE7275A71504}" srcOrd="0" destOrd="0" presId="urn:microsoft.com/office/officeart/2005/8/layout/hierarchy2"/>
    <dgm:cxn modelId="{4648C1CD-A48E-4B1A-BD1A-0B192E7ACCED}" type="presParOf" srcId="{25E790D8-5E00-334A-AC3E-BE7275A71504}" destId="{01064097-3607-574F-B7C5-B052D8E2634D}" srcOrd="0" destOrd="0" presId="urn:microsoft.com/office/officeart/2005/8/layout/hierarchy2"/>
    <dgm:cxn modelId="{B76DDB25-1C43-4325-A396-4A430951FDC2}" type="presParOf" srcId="{CF98CA8B-7F3A-B54B-8498-2D9321645A38}" destId="{39AF444C-E558-BA45-808F-4D8A1930C768}" srcOrd="1" destOrd="0" presId="urn:microsoft.com/office/officeart/2005/8/layout/hierarchy2"/>
    <dgm:cxn modelId="{ED54110E-E14E-42B7-86C4-B1C32A459927}" type="presParOf" srcId="{39AF444C-E558-BA45-808F-4D8A1930C768}" destId="{719290C8-2671-FD43-83AA-372E12FDE367}" srcOrd="0" destOrd="0" presId="urn:microsoft.com/office/officeart/2005/8/layout/hierarchy2"/>
    <dgm:cxn modelId="{E1467EFF-C99A-45CA-90F2-B7EB5C533D45}" type="presParOf" srcId="{39AF444C-E558-BA45-808F-4D8A1930C768}" destId="{F03AAA69-3E1A-8A40-8F2A-1E10CDF72A27}" srcOrd="1" destOrd="0" presId="urn:microsoft.com/office/officeart/2005/8/layout/hierarchy2"/>
    <dgm:cxn modelId="{5E689DCF-DE70-4357-8987-051BA8B8870F}" type="presParOf" srcId="{76CA77AF-6A8E-1049-BA22-825C05FFAD6E}" destId="{B7931CD6-2C7B-0A41-BC14-69C287A56D61}" srcOrd="2" destOrd="0" presId="urn:microsoft.com/office/officeart/2005/8/layout/hierarchy2"/>
    <dgm:cxn modelId="{25C192EA-769A-473A-B543-54010C851CE1}" type="presParOf" srcId="{B7931CD6-2C7B-0A41-BC14-69C287A56D61}" destId="{0AEBEE70-5A7A-5C44-9B97-C88AD5DE4F2E}" srcOrd="0" destOrd="0" presId="urn:microsoft.com/office/officeart/2005/8/layout/hierarchy2"/>
    <dgm:cxn modelId="{F14462B7-2AE5-4ABB-9E8A-316DBB21D4ED}" type="presParOf" srcId="{76CA77AF-6A8E-1049-BA22-825C05FFAD6E}" destId="{16C44EF1-3437-6E47-BD16-DE2DB37801C8}" srcOrd="3" destOrd="0" presId="urn:microsoft.com/office/officeart/2005/8/layout/hierarchy2"/>
    <dgm:cxn modelId="{7C9DC301-069A-479C-A7DD-DBBF51FACF44}" type="presParOf" srcId="{16C44EF1-3437-6E47-BD16-DE2DB37801C8}" destId="{8BBFA5E3-A124-3E43-9581-E3BFC1DAB653}" srcOrd="0" destOrd="0" presId="urn:microsoft.com/office/officeart/2005/8/layout/hierarchy2"/>
    <dgm:cxn modelId="{DF6F9E35-E3D0-4935-968F-FF24910A32EA}" type="presParOf" srcId="{16C44EF1-3437-6E47-BD16-DE2DB37801C8}" destId="{00086A40-CCA5-144F-8ADF-43A34F53A32A}" srcOrd="1" destOrd="0" presId="urn:microsoft.com/office/officeart/2005/8/layout/hierarchy2"/>
    <dgm:cxn modelId="{125DA4A7-F8A4-4160-92A7-5EF378393AB2}" type="presParOf" srcId="{00086A40-CCA5-144F-8ADF-43A34F53A32A}" destId="{E9D7BB6E-85B7-E048-9357-C24619353484}" srcOrd="0" destOrd="0" presId="urn:microsoft.com/office/officeart/2005/8/layout/hierarchy2"/>
    <dgm:cxn modelId="{CF813853-A83D-46C6-B17E-A9D135070676}" type="presParOf" srcId="{E9D7BB6E-85B7-E048-9357-C24619353484}" destId="{C93E7EEC-0C13-3D4A-B279-5A8D7B1909DA}" srcOrd="0" destOrd="0" presId="urn:microsoft.com/office/officeart/2005/8/layout/hierarchy2"/>
    <dgm:cxn modelId="{88AE76A9-76D3-4FB6-B6AC-F1FC8540006C}" type="presParOf" srcId="{00086A40-CCA5-144F-8ADF-43A34F53A32A}" destId="{A42EA3B3-5816-FE46-96BF-9A4FE0F3BC40}" srcOrd="1" destOrd="0" presId="urn:microsoft.com/office/officeart/2005/8/layout/hierarchy2"/>
    <dgm:cxn modelId="{327A6653-9D2D-44D8-8726-16E0CBA485A0}" type="presParOf" srcId="{A42EA3B3-5816-FE46-96BF-9A4FE0F3BC40}" destId="{47866FDA-489D-6440-8C0B-D857044FFB26}" srcOrd="0" destOrd="0" presId="urn:microsoft.com/office/officeart/2005/8/layout/hierarchy2"/>
    <dgm:cxn modelId="{F25294FE-C78A-4E03-B79B-D80CEB9CCBF9}" type="presParOf" srcId="{A42EA3B3-5816-FE46-96BF-9A4FE0F3BC40}" destId="{6478EBA7-B891-734F-9B47-2D43922B3E5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AA1122-AC7D-1545-A0DD-DEB80AA37838}" type="doc">
      <dgm:prSet loTypeId="urn:microsoft.com/office/officeart/2005/8/layout/orgChart1" loCatId="" qsTypeId="urn:microsoft.com/office/officeart/2005/8/quickstyle/simple2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27346FF1-B946-AE49-9774-F646177AD9BC}">
      <dgm:prSet phldrT="[Text]" custT="1"/>
      <dgm:spPr>
        <a:solidFill>
          <a:srgbClr val="005557"/>
        </a:solidFill>
        <a:ln>
          <a:noFill/>
        </a:ln>
      </dgm:spPr>
      <dgm:t>
        <a:bodyPr/>
        <a:lstStyle/>
        <a:p>
          <a:r>
            <a:rPr lang="en-US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COM10</a:t>
          </a:r>
          <a:br>
            <a:rPr lang="en-US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</a:br>
          <a:r>
            <a:rPr lang="en-US" sz="16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Model Codes</a:t>
          </a:r>
        </a:p>
        <a:p>
          <a:r>
            <a:rPr lang="en-US" sz="1600" b="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Chair:  Gordon Clark</a:t>
          </a:r>
        </a:p>
      </dgm:t>
    </dgm:pt>
    <dgm:pt modelId="{F8845D25-114C-CD46-80BD-8E2F15F6947E}" type="parTrans" cxnId="{2A78067A-3717-D747-BC9A-3FE3A8864BA7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872CCE0E-968C-2845-8E94-4B83A104A959}" type="sibTrans" cxnId="{2A78067A-3717-D747-BC9A-3FE3A8864BA7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6600D3E-FF79-E347-8133-4A9B8C31F446}">
      <dgm:prSet phldrT="[Text]" custT="1"/>
      <dgm:spPr>
        <a:solidFill>
          <a:schemeClr val="accent1">
            <a:lumMod val="50000"/>
            <a:alpha val="80000"/>
          </a:schemeClr>
        </a:solidFill>
        <a:ln>
          <a:noFill/>
        </a:ln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T10.1</a:t>
          </a:r>
          <a:br>
            <a:rPr lang="en-US" sz="13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</a:br>
          <a:r>
            <a:rPr lang="en-US" sz="13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MC2020</a:t>
          </a:r>
        </a:p>
        <a:p>
          <a:r>
            <a:rPr lang="en-US" sz="13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Convener:  </a:t>
          </a:r>
        </a:p>
        <a:p>
          <a:r>
            <a:rPr lang="en-US" sz="13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Stuart Matthews</a:t>
          </a:r>
          <a:endParaRPr lang="en-US" sz="1300" dirty="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</dgm:t>
    </dgm:pt>
    <dgm:pt modelId="{38C58290-8E13-A944-AFA2-734CA3CAAE5A}" type="parTrans" cxnId="{25D24D57-69B7-DB40-A001-D6E7274851FF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B55E746E-9DB5-5F44-AECB-4842C08D1486}" type="sibTrans" cxnId="{25D24D57-69B7-DB40-A001-D6E7274851FF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41F0FD39-BD90-DB4B-A087-19215A051FBA}">
      <dgm:prSet phldrT="[Text]" custT="1"/>
      <dgm:spPr>
        <a:solidFill>
          <a:srgbClr val="1F497D">
            <a:alpha val="30980"/>
          </a:srgbClr>
        </a:solidFill>
        <a:ln>
          <a:noFill/>
        </a:ln>
      </dgm:spPr>
      <dgm:t>
        <a:bodyPr/>
        <a:lstStyle/>
        <a:p>
          <a: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  <a:t>T10.2</a:t>
          </a:r>
          <a:b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</a:br>
          <a:r>
            <a:rPr lang="en-US" sz="13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  <a:t>Concrete production and technology</a:t>
          </a:r>
          <a:endParaRPr lang="en-US" sz="1300" b="0" dirty="0" smtClean="0">
            <a:solidFill>
              <a:schemeClr val="tx1">
                <a:lumMod val="75000"/>
                <a:lumOff val="25000"/>
              </a:schemeClr>
            </a:solidFill>
            <a:effectLst/>
            <a:latin typeface="Arial" charset="0"/>
            <a:ea typeface="Arial" charset="0"/>
            <a:cs typeface="Arial" charset="0"/>
          </a:endParaRPr>
        </a:p>
        <a:p>
          <a: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  <a:t>Convener:  NN</a:t>
          </a:r>
          <a:endParaRPr lang="en-US" sz="1300" dirty="0">
            <a:solidFill>
              <a:schemeClr val="tx1">
                <a:lumMod val="75000"/>
                <a:lumOff val="25000"/>
              </a:schemeClr>
            </a:solidFill>
            <a:effectLst/>
            <a:latin typeface="Arial" charset="0"/>
            <a:ea typeface="Arial" charset="0"/>
            <a:cs typeface="Arial" charset="0"/>
          </a:endParaRPr>
        </a:p>
      </dgm:t>
    </dgm:pt>
    <dgm:pt modelId="{C97D388D-EA61-AF49-8B5F-4689DF7A1393}" type="parTrans" cxnId="{5E6218AA-95E5-624B-8D85-D6BA344A13C2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095B57CF-D75A-934D-928A-0FCA70EC8B4A}" type="sibTrans" cxnId="{5E6218AA-95E5-624B-8D85-D6BA344A13C2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B62C1EFE-13F5-8242-AE8D-C9BB1FC5F3C4}">
      <dgm:prSet phldrT="[Text]" custT="1"/>
      <dgm:spPr>
        <a:solidFill>
          <a:srgbClr val="1F497D">
            <a:alpha val="30980"/>
          </a:srgbClr>
        </a:solidFill>
        <a:ln>
          <a:noFill/>
        </a:ln>
      </dgm:spPr>
      <dgm:t>
        <a:bodyPr/>
        <a:lstStyle/>
        <a:p>
          <a: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  <a:t>T10.3</a:t>
          </a:r>
          <a:b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</a:br>
          <a:r>
            <a:rPr lang="en-US" sz="13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  <a:t>Execution and dismantling</a:t>
          </a:r>
        </a:p>
        <a:p>
          <a:endParaRPr lang="en-US" sz="1300" dirty="0" smtClean="0">
            <a:solidFill>
              <a:schemeClr val="tx1">
                <a:lumMod val="75000"/>
                <a:lumOff val="25000"/>
              </a:schemeClr>
            </a:solidFill>
            <a:effectLst/>
            <a:latin typeface="Arial" charset="0"/>
            <a:ea typeface="Arial" charset="0"/>
            <a:cs typeface="Arial" charset="0"/>
          </a:endParaRPr>
        </a:p>
        <a:p>
          <a: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  <a:t>Convener:  NN</a:t>
          </a:r>
          <a:endParaRPr lang="en-US" sz="1300" dirty="0">
            <a:solidFill>
              <a:schemeClr val="tx1">
                <a:lumMod val="75000"/>
                <a:lumOff val="25000"/>
              </a:schemeClr>
            </a:solidFill>
            <a:effectLst/>
            <a:latin typeface="Arial" charset="0"/>
            <a:ea typeface="Arial" charset="0"/>
            <a:cs typeface="Arial" charset="0"/>
          </a:endParaRPr>
        </a:p>
      </dgm:t>
    </dgm:pt>
    <dgm:pt modelId="{FE45EA9A-333B-8343-B460-874DD06A1A8E}" type="parTrans" cxnId="{7E791090-2AEC-D547-81D7-616B1F6DA62A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590BFE2F-1C15-E146-BAD3-085BC5551B34}" type="sibTrans" cxnId="{7E791090-2AEC-D547-81D7-616B1F6DA62A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674DB2A-B4BC-3448-A3CC-A980BFF4AE9F}">
      <dgm:prSet phldrT="[Text]" custT="1"/>
      <dgm:spPr>
        <a:solidFill>
          <a:srgbClr val="1F497D">
            <a:alpha val="30980"/>
          </a:srgbClr>
        </a:solidFill>
        <a:ln>
          <a:noFill/>
        </a:ln>
      </dgm:spPr>
      <dgm:t>
        <a:bodyPr/>
        <a:lstStyle/>
        <a:p>
          <a: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  <a:t>T10.4</a:t>
          </a:r>
          <a:b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</a:br>
          <a:r>
            <a:rPr lang="en-US" sz="13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  <a:ea typeface="Arial" charset="0"/>
              <a:cs typeface="Arial" charset="0"/>
            </a:rPr>
            <a:t>Fire Design</a:t>
          </a:r>
        </a:p>
        <a:p>
          <a:endParaRPr lang="en-US" sz="1300" b="1" dirty="0" smtClean="0">
            <a:solidFill>
              <a:schemeClr val="tx1">
                <a:lumMod val="75000"/>
                <a:lumOff val="25000"/>
              </a:schemeClr>
            </a:solidFill>
            <a:effectLst/>
            <a:latin typeface="Arial" charset="0"/>
            <a:ea typeface="Arial" charset="0"/>
            <a:cs typeface="Arial" charset="0"/>
          </a:endParaRPr>
        </a:p>
        <a:p>
          <a:endParaRPr lang="en-US" sz="1300" dirty="0" smtClean="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  <a:p>
          <a: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rPr>
            <a:t>Convener:  NN</a:t>
          </a:r>
        </a:p>
      </dgm:t>
    </dgm:pt>
    <dgm:pt modelId="{EC39D265-35CA-274C-96AF-291CDA653504}" type="parTrans" cxnId="{4106351A-0620-0D46-922F-32EDCFD62246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9958AD9F-795F-0F4E-B102-546D96015981}" type="sibTrans" cxnId="{4106351A-0620-0D46-922F-32EDCFD62246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412BB0B-94BD-E64B-B44E-B0346083E0D9}">
      <dgm:prSet phldrT="[Text]" custT="1"/>
      <dgm:spPr>
        <a:solidFill>
          <a:srgbClr val="1F497D">
            <a:alpha val="30980"/>
          </a:srgbClr>
        </a:solidFill>
        <a:ln>
          <a:noFill/>
        </a:ln>
      </dgm:spPr>
      <dgm:t>
        <a:bodyPr/>
        <a:lstStyle/>
        <a:p>
          <a: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rPr>
            <a:t>T10.5</a:t>
          </a:r>
          <a:b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rPr>
          </a:br>
          <a:r>
            <a:rPr lang="en-US" sz="13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rPr>
            <a:t>……..</a:t>
          </a:r>
        </a:p>
        <a:p>
          <a:endParaRPr lang="en-US" sz="1300" dirty="0" smtClean="0">
            <a:solidFill>
              <a:schemeClr val="tx1">
                <a:lumMod val="75000"/>
                <a:lumOff val="25000"/>
              </a:schemeClr>
            </a:solidFill>
            <a:latin typeface="Arial" charset="0"/>
            <a:ea typeface="Arial" charset="0"/>
            <a:cs typeface="Arial" charset="0"/>
          </a:endParaRPr>
        </a:p>
        <a:p>
          <a:endParaRPr lang="en-US" sz="1300" dirty="0" smtClean="0">
            <a:solidFill>
              <a:schemeClr val="tx1">
                <a:lumMod val="75000"/>
                <a:lumOff val="25000"/>
              </a:schemeClr>
            </a:solidFill>
            <a:latin typeface="Arial" charset="0"/>
            <a:ea typeface="Arial" charset="0"/>
            <a:cs typeface="Arial" charset="0"/>
          </a:endParaRPr>
        </a:p>
        <a:p>
          <a:r>
            <a:rPr lang="en-US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rPr>
            <a:t>Convener:  NN</a:t>
          </a:r>
          <a:endParaRPr lang="en-US" sz="1300" dirty="0">
            <a:solidFill>
              <a:schemeClr val="tx1">
                <a:lumMod val="75000"/>
                <a:lumOff val="25000"/>
              </a:schemeClr>
            </a:solidFill>
            <a:latin typeface="Arial" charset="0"/>
            <a:ea typeface="Arial" charset="0"/>
            <a:cs typeface="Arial" charset="0"/>
          </a:endParaRPr>
        </a:p>
      </dgm:t>
    </dgm:pt>
    <dgm:pt modelId="{8D53D128-FD78-4A43-8D09-167C0F3C0CA0}" type="parTrans" cxnId="{DF9DD83C-907C-0342-9D33-041B4A158659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CAED9E8F-41A5-DA43-967B-88C0CB73FF3D}" type="sibTrans" cxnId="{DF9DD83C-907C-0342-9D33-041B4A158659}">
      <dgm:prSet/>
      <dgm:spPr/>
      <dgm:t>
        <a:bodyPr/>
        <a:lstStyle/>
        <a:p>
          <a:endParaRPr lang="en-US">
            <a:solidFill>
              <a:schemeClr val="bg1">
                <a:lumMod val="85000"/>
              </a:schemeClr>
            </a:solidFill>
          </a:endParaRPr>
        </a:p>
      </dgm:t>
    </dgm:pt>
    <dgm:pt modelId="{65856CF8-1903-1F45-B3D2-A78A909D4BB3}" type="pres">
      <dgm:prSet presAssocID="{EFAA1122-AC7D-1545-A0DD-DEB80AA3783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78C1AE7-5C15-BC4A-8AF0-D0555AE74A27}" type="pres">
      <dgm:prSet presAssocID="{27346FF1-B946-AE49-9774-F646177AD9BC}" presName="hierRoot1" presStyleCnt="0">
        <dgm:presLayoutVars>
          <dgm:hierBranch val="init"/>
        </dgm:presLayoutVars>
      </dgm:prSet>
      <dgm:spPr/>
    </dgm:pt>
    <dgm:pt modelId="{C3803D1D-712D-2A4C-8068-5856E4CE2095}" type="pres">
      <dgm:prSet presAssocID="{27346FF1-B946-AE49-9774-F646177AD9BC}" presName="rootComposite1" presStyleCnt="0"/>
      <dgm:spPr/>
    </dgm:pt>
    <dgm:pt modelId="{FAB1332C-2AF2-E442-9F1A-AA7BB25836A6}" type="pres">
      <dgm:prSet presAssocID="{27346FF1-B946-AE49-9774-F646177AD9BC}" presName="rootText1" presStyleLbl="node0" presStyleIdx="0" presStyleCnt="1" custScaleX="175927" custScaleY="197376" custLinFactNeighborY="-54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85B14C-8BF3-A540-8312-8002E2BC4072}" type="pres">
      <dgm:prSet presAssocID="{27346FF1-B946-AE49-9774-F646177AD9B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3E4865C-50A8-0B49-B63B-1D7A128A889C}" type="pres">
      <dgm:prSet presAssocID="{27346FF1-B946-AE49-9774-F646177AD9BC}" presName="hierChild2" presStyleCnt="0"/>
      <dgm:spPr/>
    </dgm:pt>
    <dgm:pt modelId="{312D5108-A30C-554D-979B-070E4271E8DB}" type="pres">
      <dgm:prSet presAssocID="{38C58290-8E13-A944-AFA2-734CA3CAAE5A}" presName="Name37" presStyleLbl="parChTrans1D2" presStyleIdx="0" presStyleCnt="5"/>
      <dgm:spPr/>
      <dgm:t>
        <a:bodyPr/>
        <a:lstStyle/>
        <a:p>
          <a:endParaRPr lang="en-US"/>
        </a:p>
      </dgm:t>
    </dgm:pt>
    <dgm:pt modelId="{9442532E-E248-654A-87D3-05E2D493C93B}" type="pres">
      <dgm:prSet presAssocID="{96600D3E-FF79-E347-8133-4A9B8C31F446}" presName="hierRoot2" presStyleCnt="0">
        <dgm:presLayoutVars>
          <dgm:hierBranch val="init"/>
        </dgm:presLayoutVars>
      </dgm:prSet>
      <dgm:spPr/>
    </dgm:pt>
    <dgm:pt modelId="{CFAE28D6-0610-D741-9A51-2AA02F6B6C59}" type="pres">
      <dgm:prSet presAssocID="{96600D3E-FF79-E347-8133-4A9B8C31F446}" presName="rootComposite" presStyleCnt="0"/>
      <dgm:spPr/>
    </dgm:pt>
    <dgm:pt modelId="{D6A0A6E2-B79B-8944-97DF-ACDE6213D4E7}" type="pres">
      <dgm:prSet presAssocID="{96600D3E-FF79-E347-8133-4A9B8C31F446}" presName="rootText" presStyleLbl="node2" presStyleIdx="0" presStyleCnt="5" custScaleX="117904" custScaleY="207084" custLinFactNeighborX="35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EF3EA4-912A-A642-90DA-17B4A586C3C9}" type="pres">
      <dgm:prSet presAssocID="{96600D3E-FF79-E347-8133-4A9B8C31F446}" presName="rootConnector" presStyleLbl="node2" presStyleIdx="0" presStyleCnt="5"/>
      <dgm:spPr/>
      <dgm:t>
        <a:bodyPr/>
        <a:lstStyle/>
        <a:p>
          <a:endParaRPr lang="en-US"/>
        </a:p>
      </dgm:t>
    </dgm:pt>
    <dgm:pt modelId="{7FACE93F-AA9D-2C4B-A22F-3F71CC56DEBA}" type="pres">
      <dgm:prSet presAssocID="{96600D3E-FF79-E347-8133-4A9B8C31F446}" presName="hierChild4" presStyleCnt="0"/>
      <dgm:spPr/>
    </dgm:pt>
    <dgm:pt modelId="{B2554417-275C-954C-8994-F273029A6731}" type="pres">
      <dgm:prSet presAssocID="{96600D3E-FF79-E347-8133-4A9B8C31F446}" presName="hierChild5" presStyleCnt="0"/>
      <dgm:spPr/>
    </dgm:pt>
    <dgm:pt modelId="{0DF39C77-F0B4-2F4C-A1D8-BFADEE8288F5}" type="pres">
      <dgm:prSet presAssocID="{C97D388D-EA61-AF49-8B5F-4689DF7A1393}" presName="Name37" presStyleLbl="parChTrans1D2" presStyleIdx="1" presStyleCnt="5"/>
      <dgm:spPr/>
      <dgm:t>
        <a:bodyPr/>
        <a:lstStyle/>
        <a:p>
          <a:endParaRPr lang="en-US"/>
        </a:p>
      </dgm:t>
    </dgm:pt>
    <dgm:pt modelId="{894F2253-5840-654C-8F22-103CFE7EBBEE}" type="pres">
      <dgm:prSet presAssocID="{41F0FD39-BD90-DB4B-A087-19215A051FBA}" presName="hierRoot2" presStyleCnt="0">
        <dgm:presLayoutVars>
          <dgm:hierBranch val="init"/>
        </dgm:presLayoutVars>
      </dgm:prSet>
      <dgm:spPr/>
    </dgm:pt>
    <dgm:pt modelId="{1C0E3CE2-DCC5-3E40-A94A-70B40DF6D78E}" type="pres">
      <dgm:prSet presAssocID="{41F0FD39-BD90-DB4B-A087-19215A051FBA}" presName="rootComposite" presStyleCnt="0"/>
      <dgm:spPr/>
    </dgm:pt>
    <dgm:pt modelId="{38BF9B93-E815-4541-AA2C-111F05C141B8}" type="pres">
      <dgm:prSet presAssocID="{41F0FD39-BD90-DB4B-A087-19215A051FBA}" presName="rootText" presStyleLbl="node2" presStyleIdx="1" presStyleCnt="5" custScaleX="123371" custScaleY="2070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641B2B-0573-4C42-ACCE-8E72F09CD219}" type="pres">
      <dgm:prSet presAssocID="{41F0FD39-BD90-DB4B-A087-19215A051FBA}" presName="rootConnector" presStyleLbl="node2" presStyleIdx="1" presStyleCnt="5"/>
      <dgm:spPr/>
      <dgm:t>
        <a:bodyPr/>
        <a:lstStyle/>
        <a:p>
          <a:endParaRPr lang="en-US"/>
        </a:p>
      </dgm:t>
    </dgm:pt>
    <dgm:pt modelId="{2005E299-629D-9E4E-B321-80BDC1C39902}" type="pres">
      <dgm:prSet presAssocID="{41F0FD39-BD90-DB4B-A087-19215A051FBA}" presName="hierChild4" presStyleCnt="0"/>
      <dgm:spPr/>
    </dgm:pt>
    <dgm:pt modelId="{6DA77549-DD1A-7B4A-8BA0-3F9C7DE1C3BD}" type="pres">
      <dgm:prSet presAssocID="{41F0FD39-BD90-DB4B-A087-19215A051FBA}" presName="hierChild5" presStyleCnt="0"/>
      <dgm:spPr/>
    </dgm:pt>
    <dgm:pt modelId="{3C388BE6-E4B3-5143-BA4F-C60B414A34FE}" type="pres">
      <dgm:prSet presAssocID="{FE45EA9A-333B-8343-B460-874DD06A1A8E}" presName="Name37" presStyleLbl="parChTrans1D2" presStyleIdx="2" presStyleCnt="5"/>
      <dgm:spPr/>
      <dgm:t>
        <a:bodyPr/>
        <a:lstStyle/>
        <a:p>
          <a:endParaRPr lang="en-US"/>
        </a:p>
      </dgm:t>
    </dgm:pt>
    <dgm:pt modelId="{B605B567-9536-A748-8D10-8E278349EE3B}" type="pres">
      <dgm:prSet presAssocID="{B62C1EFE-13F5-8242-AE8D-C9BB1FC5F3C4}" presName="hierRoot2" presStyleCnt="0">
        <dgm:presLayoutVars>
          <dgm:hierBranch val="init"/>
        </dgm:presLayoutVars>
      </dgm:prSet>
      <dgm:spPr/>
    </dgm:pt>
    <dgm:pt modelId="{6B739233-FDC0-F443-A170-241378093FCD}" type="pres">
      <dgm:prSet presAssocID="{B62C1EFE-13F5-8242-AE8D-C9BB1FC5F3C4}" presName="rootComposite" presStyleCnt="0"/>
      <dgm:spPr/>
    </dgm:pt>
    <dgm:pt modelId="{0480661C-56BD-A947-A0B9-105A298B09BD}" type="pres">
      <dgm:prSet presAssocID="{B62C1EFE-13F5-8242-AE8D-C9BB1FC5F3C4}" presName="rootText" presStyleLbl="node2" presStyleIdx="2" presStyleCnt="5" custScaleX="127503" custScaleY="206305" custLinFactNeighborX="-3201" custLinFactNeighborY="24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D481A2-476A-9E44-973B-16263D34E9EA}" type="pres">
      <dgm:prSet presAssocID="{B62C1EFE-13F5-8242-AE8D-C9BB1FC5F3C4}" presName="rootConnector" presStyleLbl="node2" presStyleIdx="2" presStyleCnt="5"/>
      <dgm:spPr/>
      <dgm:t>
        <a:bodyPr/>
        <a:lstStyle/>
        <a:p>
          <a:endParaRPr lang="en-US"/>
        </a:p>
      </dgm:t>
    </dgm:pt>
    <dgm:pt modelId="{CD189BD5-D5D6-1B45-BE47-EF474BB0C63D}" type="pres">
      <dgm:prSet presAssocID="{B62C1EFE-13F5-8242-AE8D-C9BB1FC5F3C4}" presName="hierChild4" presStyleCnt="0"/>
      <dgm:spPr/>
    </dgm:pt>
    <dgm:pt modelId="{D30E051D-929B-9F4A-93D9-8042B0722248}" type="pres">
      <dgm:prSet presAssocID="{B62C1EFE-13F5-8242-AE8D-C9BB1FC5F3C4}" presName="hierChild5" presStyleCnt="0"/>
      <dgm:spPr/>
    </dgm:pt>
    <dgm:pt modelId="{121C09E4-AD5E-0241-A328-15B788622E3C}" type="pres">
      <dgm:prSet presAssocID="{EC39D265-35CA-274C-96AF-291CDA653504}" presName="Name37" presStyleLbl="parChTrans1D2" presStyleIdx="3" presStyleCnt="5"/>
      <dgm:spPr/>
      <dgm:t>
        <a:bodyPr/>
        <a:lstStyle/>
        <a:p>
          <a:endParaRPr lang="en-US"/>
        </a:p>
      </dgm:t>
    </dgm:pt>
    <dgm:pt modelId="{8E3A4918-93A0-0E4F-980D-903925251042}" type="pres">
      <dgm:prSet presAssocID="{6674DB2A-B4BC-3448-A3CC-A980BFF4AE9F}" presName="hierRoot2" presStyleCnt="0">
        <dgm:presLayoutVars>
          <dgm:hierBranch val="init"/>
        </dgm:presLayoutVars>
      </dgm:prSet>
      <dgm:spPr/>
    </dgm:pt>
    <dgm:pt modelId="{B27AB630-6E3D-9D47-9EC3-DF116C31868B}" type="pres">
      <dgm:prSet presAssocID="{6674DB2A-B4BC-3448-A3CC-A980BFF4AE9F}" presName="rootComposite" presStyleCnt="0"/>
      <dgm:spPr/>
    </dgm:pt>
    <dgm:pt modelId="{A4CF60B5-2580-234C-8F3C-ADAFCE77249D}" type="pres">
      <dgm:prSet presAssocID="{6674DB2A-B4BC-3448-A3CC-A980BFF4AE9F}" presName="rootText" presStyleLbl="node2" presStyleIdx="3" presStyleCnt="5" custScaleX="121263" custScaleY="201449" custLinFactNeighborX="-44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48EA5C-6D59-784D-893D-90AB6C62180B}" type="pres">
      <dgm:prSet presAssocID="{6674DB2A-B4BC-3448-A3CC-A980BFF4AE9F}" presName="rootConnector" presStyleLbl="node2" presStyleIdx="3" presStyleCnt="5"/>
      <dgm:spPr/>
      <dgm:t>
        <a:bodyPr/>
        <a:lstStyle/>
        <a:p>
          <a:endParaRPr lang="en-US"/>
        </a:p>
      </dgm:t>
    </dgm:pt>
    <dgm:pt modelId="{7C869477-1D22-C347-88EE-6645B033418F}" type="pres">
      <dgm:prSet presAssocID="{6674DB2A-B4BC-3448-A3CC-A980BFF4AE9F}" presName="hierChild4" presStyleCnt="0"/>
      <dgm:spPr/>
    </dgm:pt>
    <dgm:pt modelId="{B85A50B1-E0BA-FE41-ADF9-E7038FF05CD7}" type="pres">
      <dgm:prSet presAssocID="{6674DB2A-B4BC-3448-A3CC-A980BFF4AE9F}" presName="hierChild5" presStyleCnt="0"/>
      <dgm:spPr/>
    </dgm:pt>
    <dgm:pt modelId="{FC511D01-D8C2-CF45-9E84-D18875CA1DE6}" type="pres">
      <dgm:prSet presAssocID="{8D53D128-FD78-4A43-8D09-167C0F3C0CA0}" presName="Name37" presStyleLbl="parChTrans1D2" presStyleIdx="4" presStyleCnt="5"/>
      <dgm:spPr/>
      <dgm:t>
        <a:bodyPr/>
        <a:lstStyle/>
        <a:p>
          <a:endParaRPr lang="en-US"/>
        </a:p>
      </dgm:t>
    </dgm:pt>
    <dgm:pt modelId="{9E4580A0-79EF-F54A-9FE0-5B1887774C7D}" type="pres">
      <dgm:prSet presAssocID="{6412BB0B-94BD-E64B-B44E-B0346083E0D9}" presName="hierRoot2" presStyleCnt="0">
        <dgm:presLayoutVars>
          <dgm:hierBranch val="init"/>
        </dgm:presLayoutVars>
      </dgm:prSet>
      <dgm:spPr/>
    </dgm:pt>
    <dgm:pt modelId="{92DAACE0-0060-B348-B071-2E798FF6A594}" type="pres">
      <dgm:prSet presAssocID="{6412BB0B-94BD-E64B-B44E-B0346083E0D9}" presName="rootComposite" presStyleCnt="0"/>
      <dgm:spPr/>
    </dgm:pt>
    <dgm:pt modelId="{3869E161-CF8B-1440-97D0-76DC4BAE06DE}" type="pres">
      <dgm:prSet presAssocID="{6412BB0B-94BD-E64B-B44E-B0346083E0D9}" presName="rootText" presStyleLbl="node2" presStyleIdx="4" presStyleCnt="5" custScaleX="114324" custScaleY="198032" custLinFactNeighborX="-61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47FB5B-BD7F-D14C-9A12-4F35814E74E5}" type="pres">
      <dgm:prSet presAssocID="{6412BB0B-94BD-E64B-B44E-B0346083E0D9}" presName="rootConnector" presStyleLbl="node2" presStyleIdx="4" presStyleCnt="5"/>
      <dgm:spPr/>
      <dgm:t>
        <a:bodyPr/>
        <a:lstStyle/>
        <a:p>
          <a:endParaRPr lang="en-US"/>
        </a:p>
      </dgm:t>
    </dgm:pt>
    <dgm:pt modelId="{C0D6D340-612D-7F40-9BFE-713B6B96AA8A}" type="pres">
      <dgm:prSet presAssocID="{6412BB0B-94BD-E64B-B44E-B0346083E0D9}" presName="hierChild4" presStyleCnt="0"/>
      <dgm:spPr/>
    </dgm:pt>
    <dgm:pt modelId="{BFB5C54B-0153-8D4B-9648-2622C2DA3ECF}" type="pres">
      <dgm:prSet presAssocID="{6412BB0B-94BD-E64B-B44E-B0346083E0D9}" presName="hierChild5" presStyleCnt="0"/>
      <dgm:spPr/>
    </dgm:pt>
    <dgm:pt modelId="{34851F46-5BBB-AC4C-A7B5-C60C089871D4}" type="pres">
      <dgm:prSet presAssocID="{27346FF1-B946-AE49-9774-F646177AD9BC}" presName="hierChild3" presStyleCnt="0"/>
      <dgm:spPr/>
    </dgm:pt>
  </dgm:ptLst>
  <dgm:cxnLst>
    <dgm:cxn modelId="{84208B2B-C566-489F-A08D-B69575C3EE7A}" type="presOf" srcId="{6674DB2A-B4BC-3448-A3CC-A980BFF4AE9F}" destId="{5F48EA5C-6D59-784D-893D-90AB6C62180B}" srcOrd="1" destOrd="0" presId="urn:microsoft.com/office/officeart/2005/8/layout/orgChart1"/>
    <dgm:cxn modelId="{5E6218AA-95E5-624B-8D85-D6BA344A13C2}" srcId="{27346FF1-B946-AE49-9774-F646177AD9BC}" destId="{41F0FD39-BD90-DB4B-A087-19215A051FBA}" srcOrd="1" destOrd="0" parTransId="{C97D388D-EA61-AF49-8B5F-4689DF7A1393}" sibTransId="{095B57CF-D75A-934D-928A-0FCA70EC8B4A}"/>
    <dgm:cxn modelId="{0E189AEC-4919-4D9E-864C-D19AAF6CE2B2}" type="presOf" srcId="{96600D3E-FF79-E347-8133-4A9B8C31F446}" destId="{D6A0A6E2-B79B-8944-97DF-ACDE6213D4E7}" srcOrd="0" destOrd="0" presId="urn:microsoft.com/office/officeart/2005/8/layout/orgChart1"/>
    <dgm:cxn modelId="{25D24D57-69B7-DB40-A001-D6E7274851FF}" srcId="{27346FF1-B946-AE49-9774-F646177AD9BC}" destId="{96600D3E-FF79-E347-8133-4A9B8C31F446}" srcOrd="0" destOrd="0" parTransId="{38C58290-8E13-A944-AFA2-734CA3CAAE5A}" sibTransId="{B55E746E-9DB5-5F44-AECB-4842C08D1486}"/>
    <dgm:cxn modelId="{E88558F4-C740-48FD-8B20-E8E9878C51D3}" type="presOf" srcId="{B62C1EFE-13F5-8242-AE8D-C9BB1FC5F3C4}" destId="{CBD481A2-476A-9E44-973B-16263D34E9EA}" srcOrd="1" destOrd="0" presId="urn:microsoft.com/office/officeart/2005/8/layout/orgChart1"/>
    <dgm:cxn modelId="{49A3958D-891B-43DB-AF7F-2E6592F08463}" type="presOf" srcId="{6674DB2A-B4BC-3448-A3CC-A980BFF4AE9F}" destId="{A4CF60B5-2580-234C-8F3C-ADAFCE77249D}" srcOrd="0" destOrd="0" presId="urn:microsoft.com/office/officeart/2005/8/layout/orgChart1"/>
    <dgm:cxn modelId="{BF1DED3F-3D6C-465D-B5D9-12D01C65632A}" type="presOf" srcId="{6412BB0B-94BD-E64B-B44E-B0346083E0D9}" destId="{3869E161-CF8B-1440-97D0-76DC4BAE06DE}" srcOrd="0" destOrd="0" presId="urn:microsoft.com/office/officeart/2005/8/layout/orgChart1"/>
    <dgm:cxn modelId="{6AD980AF-9587-4D6D-BBCD-69B363E7C644}" type="presOf" srcId="{96600D3E-FF79-E347-8133-4A9B8C31F446}" destId="{96EF3EA4-912A-A642-90DA-17B4A586C3C9}" srcOrd="1" destOrd="0" presId="urn:microsoft.com/office/officeart/2005/8/layout/orgChart1"/>
    <dgm:cxn modelId="{0E16A1CD-2CC1-4A7A-97EC-0E1126500684}" type="presOf" srcId="{27346FF1-B946-AE49-9774-F646177AD9BC}" destId="{FAB1332C-2AF2-E442-9F1A-AA7BB25836A6}" srcOrd="0" destOrd="0" presId="urn:microsoft.com/office/officeart/2005/8/layout/orgChart1"/>
    <dgm:cxn modelId="{2753ABA3-9BCC-43EB-AC75-91A1E23DC7EA}" type="presOf" srcId="{6412BB0B-94BD-E64B-B44E-B0346083E0D9}" destId="{5747FB5B-BD7F-D14C-9A12-4F35814E74E5}" srcOrd="1" destOrd="0" presId="urn:microsoft.com/office/officeart/2005/8/layout/orgChart1"/>
    <dgm:cxn modelId="{2A78067A-3717-D747-BC9A-3FE3A8864BA7}" srcId="{EFAA1122-AC7D-1545-A0DD-DEB80AA37838}" destId="{27346FF1-B946-AE49-9774-F646177AD9BC}" srcOrd="0" destOrd="0" parTransId="{F8845D25-114C-CD46-80BD-8E2F15F6947E}" sibTransId="{872CCE0E-968C-2845-8E94-4B83A104A959}"/>
    <dgm:cxn modelId="{A5E44FBC-4E5F-4CC7-98F1-6BE41CC0A992}" type="presOf" srcId="{38C58290-8E13-A944-AFA2-734CA3CAAE5A}" destId="{312D5108-A30C-554D-979B-070E4271E8DB}" srcOrd="0" destOrd="0" presId="urn:microsoft.com/office/officeart/2005/8/layout/orgChart1"/>
    <dgm:cxn modelId="{4106351A-0620-0D46-922F-32EDCFD62246}" srcId="{27346FF1-B946-AE49-9774-F646177AD9BC}" destId="{6674DB2A-B4BC-3448-A3CC-A980BFF4AE9F}" srcOrd="3" destOrd="0" parTransId="{EC39D265-35CA-274C-96AF-291CDA653504}" sibTransId="{9958AD9F-795F-0F4E-B102-546D96015981}"/>
    <dgm:cxn modelId="{6D2CD609-3044-492A-946A-99E5CAFC7F84}" type="presOf" srcId="{B62C1EFE-13F5-8242-AE8D-C9BB1FC5F3C4}" destId="{0480661C-56BD-A947-A0B9-105A298B09BD}" srcOrd="0" destOrd="0" presId="urn:microsoft.com/office/officeart/2005/8/layout/orgChart1"/>
    <dgm:cxn modelId="{27595CE9-0F03-49C3-BB5D-8AE416EF2A4D}" type="presOf" srcId="{C97D388D-EA61-AF49-8B5F-4689DF7A1393}" destId="{0DF39C77-F0B4-2F4C-A1D8-BFADEE8288F5}" srcOrd="0" destOrd="0" presId="urn:microsoft.com/office/officeart/2005/8/layout/orgChart1"/>
    <dgm:cxn modelId="{594B50FE-FC69-437A-93BE-F57A463DFCE5}" type="presOf" srcId="{8D53D128-FD78-4A43-8D09-167C0F3C0CA0}" destId="{FC511D01-D8C2-CF45-9E84-D18875CA1DE6}" srcOrd="0" destOrd="0" presId="urn:microsoft.com/office/officeart/2005/8/layout/orgChart1"/>
    <dgm:cxn modelId="{D3B6BC38-7EFB-4C9A-A675-9DA494DEAF0D}" type="presOf" srcId="{41F0FD39-BD90-DB4B-A087-19215A051FBA}" destId="{AD641B2B-0573-4C42-ACCE-8E72F09CD219}" srcOrd="1" destOrd="0" presId="urn:microsoft.com/office/officeart/2005/8/layout/orgChart1"/>
    <dgm:cxn modelId="{731CD3BD-989D-418A-9801-DD070E30218E}" type="presOf" srcId="{FE45EA9A-333B-8343-B460-874DD06A1A8E}" destId="{3C388BE6-E4B3-5143-BA4F-C60B414A34FE}" srcOrd="0" destOrd="0" presId="urn:microsoft.com/office/officeart/2005/8/layout/orgChart1"/>
    <dgm:cxn modelId="{44ABDC97-54C7-4044-81D4-E3C7CB015E9E}" type="presOf" srcId="{EFAA1122-AC7D-1545-A0DD-DEB80AA37838}" destId="{65856CF8-1903-1F45-B3D2-A78A909D4BB3}" srcOrd="0" destOrd="0" presId="urn:microsoft.com/office/officeart/2005/8/layout/orgChart1"/>
    <dgm:cxn modelId="{357291C7-90B2-422F-8ECE-B2921F1E1B87}" type="presOf" srcId="{27346FF1-B946-AE49-9774-F646177AD9BC}" destId="{BE85B14C-8BF3-A540-8312-8002E2BC4072}" srcOrd="1" destOrd="0" presId="urn:microsoft.com/office/officeart/2005/8/layout/orgChart1"/>
    <dgm:cxn modelId="{449E5AE5-428A-44D0-A5C9-65A6792561DD}" type="presOf" srcId="{EC39D265-35CA-274C-96AF-291CDA653504}" destId="{121C09E4-AD5E-0241-A328-15B788622E3C}" srcOrd="0" destOrd="0" presId="urn:microsoft.com/office/officeart/2005/8/layout/orgChart1"/>
    <dgm:cxn modelId="{DF9DD83C-907C-0342-9D33-041B4A158659}" srcId="{27346FF1-B946-AE49-9774-F646177AD9BC}" destId="{6412BB0B-94BD-E64B-B44E-B0346083E0D9}" srcOrd="4" destOrd="0" parTransId="{8D53D128-FD78-4A43-8D09-167C0F3C0CA0}" sibTransId="{CAED9E8F-41A5-DA43-967B-88C0CB73FF3D}"/>
    <dgm:cxn modelId="{39FE0C78-38A9-4208-B34A-9E13811CCCF5}" type="presOf" srcId="{41F0FD39-BD90-DB4B-A087-19215A051FBA}" destId="{38BF9B93-E815-4541-AA2C-111F05C141B8}" srcOrd="0" destOrd="0" presId="urn:microsoft.com/office/officeart/2005/8/layout/orgChart1"/>
    <dgm:cxn modelId="{7E791090-2AEC-D547-81D7-616B1F6DA62A}" srcId="{27346FF1-B946-AE49-9774-F646177AD9BC}" destId="{B62C1EFE-13F5-8242-AE8D-C9BB1FC5F3C4}" srcOrd="2" destOrd="0" parTransId="{FE45EA9A-333B-8343-B460-874DD06A1A8E}" sibTransId="{590BFE2F-1C15-E146-BAD3-085BC5551B34}"/>
    <dgm:cxn modelId="{B47D0C4C-481C-4441-B787-C5B9D191023D}" type="presParOf" srcId="{65856CF8-1903-1F45-B3D2-A78A909D4BB3}" destId="{378C1AE7-5C15-BC4A-8AF0-D0555AE74A27}" srcOrd="0" destOrd="0" presId="urn:microsoft.com/office/officeart/2005/8/layout/orgChart1"/>
    <dgm:cxn modelId="{2BD08793-8D2C-4626-AB91-ED699979D235}" type="presParOf" srcId="{378C1AE7-5C15-BC4A-8AF0-D0555AE74A27}" destId="{C3803D1D-712D-2A4C-8068-5856E4CE2095}" srcOrd="0" destOrd="0" presId="urn:microsoft.com/office/officeart/2005/8/layout/orgChart1"/>
    <dgm:cxn modelId="{1FD111EC-F80E-49D6-A213-7054FBB20B90}" type="presParOf" srcId="{C3803D1D-712D-2A4C-8068-5856E4CE2095}" destId="{FAB1332C-2AF2-E442-9F1A-AA7BB25836A6}" srcOrd="0" destOrd="0" presId="urn:microsoft.com/office/officeart/2005/8/layout/orgChart1"/>
    <dgm:cxn modelId="{76EBEC33-4319-4DDF-8762-A22E6B72B645}" type="presParOf" srcId="{C3803D1D-712D-2A4C-8068-5856E4CE2095}" destId="{BE85B14C-8BF3-A540-8312-8002E2BC4072}" srcOrd="1" destOrd="0" presId="urn:microsoft.com/office/officeart/2005/8/layout/orgChart1"/>
    <dgm:cxn modelId="{AD6FF81E-54D9-4A41-AE48-B3120D051542}" type="presParOf" srcId="{378C1AE7-5C15-BC4A-8AF0-D0555AE74A27}" destId="{C3E4865C-50A8-0B49-B63B-1D7A128A889C}" srcOrd="1" destOrd="0" presId="urn:microsoft.com/office/officeart/2005/8/layout/orgChart1"/>
    <dgm:cxn modelId="{7F0C7305-7223-411C-9649-7456B00183A7}" type="presParOf" srcId="{C3E4865C-50A8-0B49-B63B-1D7A128A889C}" destId="{312D5108-A30C-554D-979B-070E4271E8DB}" srcOrd="0" destOrd="0" presId="urn:microsoft.com/office/officeart/2005/8/layout/orgChart1"/>
    <dgm:cxn modelId="{AF0FC1DF-549A-4DA4-99E4-8BCC5034E475}" type="presParOf" srcId="{C3E4865C-50A8-0B49-B63B-1D7A128A889C}" destId="{9442532E-E248-654A-87D3-05E2D493C93B}" srcOrd="1" destOrd="0" presId="urn:microsoft.com/office/officeart/2005/8/layout/orgChart1"/>
    <dgm:cxn modelId="{F497675B-6C69-4694-AECB-79B159A63D49}" type="presParOf" srcId="{9442532E-E248-654A-87D3-05E2D493C93B}" destId="{CFAE28D6-0610-D741-9A51-2AA02F6B6C59}" srcOrd="0" destOrd="0" presId="urn:microsoft.com/office/officeart/2005/8/layout/orgChart1"/>
    <dgm:cxn modelId="{7E3C289F-19A4-4091-B94A-77D43A5385C8}" type="presParOf" srcId="{CFAE28D6-0610-D741-9A51-2AA02F6B6C59}" destId="{D6A0A6E2-B79B-8944-97DF-ACDE6213D4E7}" srcOrd="0" destOrd="0" presId="urn:microsoft.com/office/officeart/2005/8/layout/orgChart1"/>
    <dgm:cxn modelId="{BF9D2F0F-E623-4DE9-899B-6CD3C01EF95A}" type="presParOf" srcId="{CFAE28D6-0610-D741-9A51-2AA02F6B6C59}" destId="{96EF3EA4-912A-A642-90DA-17B4A586C3C9}" srcOrd="1" destOrd="0" presId="urn:microsoft.com/office/officeart/2005/8/layout/orgChart1"/>
    <dgm:cxn modelId="{5CC22FEE-0741-486A-B710-17BCC323AE13}" type="presParOf" srcId="{9442532E-E248-654A-87D3-05E2D493C93B}" destId="{7FACE93F-AA9D-2C4B-A22F-3F71CC56DEBA}" srcOrd="1" destOrd="0" presId="urn:microsoft.com/office/officeart/2005/8/layout/orgChart1"/>
    <dgm:cxn modelId="{A68C3BA6-5968-4416-AB4B-9C56454627C8}" type="presParOf" srcId="{9442532E-E248-654A-87D3-05E2D493C93B}" destId="{B2554417-275C-954C-8994-F273029A6731}" srcOrd="2" destOrd="0" presId="urn:microsoft.com/office/officeart/2005/8/layout/orgChart1"/>
    <dgm:cxn modelId="{FD179FF9-6FE9-44BB-B0E6-EB3BCA391C49}" type="presParOf" srcId="{C3E4865C-50A8-0B49-B63B-1D7A128A889C}" destId="{0DF39C77-F0B4-2F4C-A1D8-BFADEE8288F5}" srcOrd="2" destOrd="0" presId="urn:microsoft.com/office/officeart/2005/8/layout/orgChart1"/>
    <dgm:cxn modelId="{E39860AD-135F-4EB0-AD00-64C9AC55FAB8}" type="presParOf" srcId="{C3E4865C-50A8-0B49-B63B-1D7A128A889C}" destId="{894F2253-5840-654C-8F22-103CFE7EBBEE}" srcOrd="3" destOrd="0" presId="urn:microsoft.com/office/officeart/2005/8/layout/orgChart1"/>
    <dgm:cxn modelId="{D6419D7E-1089-477E-B056-4EF71C54CF60}" type="presParOf" srcId="{894F2253-5840-654C-8F22-103CFE7EBBEE}" destId="{1C0E3CE2-DCC5-3E40-A94A-70B40DF6D78E}" srcOrd="0" destOrd="0" presId="urn:microsoft.com/office/officeart/2005/8/layout/orgChart1"/>
    <dgm:cxn modelId="{CE49FD3E-440D-4E52-AAB8-C497D0636D82}" type="presParOf" srcId="{1C0E3CE2-DCC5-3E40-A94A-70B40DF6D78E}" destId="{38BF9B93-E815-4541-AA2C-111F05C141B8}" srcOrd="0" destOrd="0" presId="urn:microsoft.com/office/officeart/2005/8/layout/orgChart1"/>
    <dgm:cxn modelId="{F578D0AE-FBBB-48DD-945C-B05A187E4C4A}" type="presParOf" srcId="{1C0E3CE2-DCC5-3E40-A94A-70B40DF6D78E}" destId="{AD641B2B-0573-4C42-ACCE-8E72F09CD219}" srcOrd="1" destOrd="0" presId="urn:microsoft.com/office/officeart/2005/8/layout/orgChart1"/>
    <dgm:cxn modelId="{0D4FF2A0-CD4F-4E88-89E9-667361DC903D}" type="presParOf" srcId="{894F2253-5840-654C-8F22-103CFE7EBBEE}" destId="{2005E299-629D-9E4E-B321-80BDC1C39902}" srcOrd="1" destOrd="0" presId="urn:microsoft.com/office/officeart/2005/8/layout/orgChart1"/>
    <dgm:cxn modelId="{F91E89E7-3719-4F40-97CC-6684F4D51D73}" type="presParOf" srcId="{894F2253-5840-654C-8F22-103CFE7EBBEE}" destId="{6DA77549-DD1A-7B4A-8BA0-3F9C7DE1C3BD}" srcOrd="2" destOrd="0" presId="urn:microsoft.com/office/officeart/2005/8/layout/orgChart1"/>
    <dgm:cxn modelId="{215DD280-B7A8-41FC-AEF9-90F6E280BDD9}" type="presParOf" srcId="{C3E4865C-50A8-0B49-B63B-1D7A128A889C}" destId="{3C388BE6-E4B3-5143-BA4F-C60B414A34FE}" srcOrd="4" destOrd="0" presId="urn:microsoft.com/office/officeart/2005/8/layout/orgChart1"/>
    <dgm:cxn modelId="{B6924FDF-B12E-4A76-9E82-4615CF0B1217}" type="presParOf" srcId="{C3E4865C-50A8-0B49-B63B-1D7A128A889C}" destId="{B605B567-9536-A748-8D10-8E278349EE3B}" srcOrd="5" destOrd="0" presId="urn:microsoft.com/office/officeart/2005/8/layout/orgChart1"/>
    <dgm:cxn modelId="{AABF9B03-0B0B-4A1D-8C67-0FDFC6528A12}" type="presParOf" srcId="{B605B567-9536-A748-8D10-8E278349EE3B}" destId="{6B739233-FDC0-F443-A170-241378093FCD}" srcOrd="0" destOrd="0" presId="urn:microsoft.com/office/officeart/2005/8/layout/orgChart1"/>
    <dgm:cxn modelId="{B350697B-C303-408A-ADA7-24E85978FF4D}" type="presParOf" srcId="{6B739233-FDC0-F443-A170-241378093FCD}" destId="{0480661C-56BD-A947-A0B9-105A298B09BD}" srcOrd="0" destOrd="0" presId="urn:microsoft.com/office/officeart/2005/8/layout/orgChart1"/>
    <dgm:cxn modelId="{5E9525E6-F9B1-4BC6-9D82-512A363CF345}" type="presParOf" srcId="{6B739233-FDC0-F443-A170-241378093FCD}" destId="{CBD481A2-476A-9E44-973B-16263D34E9EA}" srcOrd="1" destOrd="0" presId="urn:microsoft.com/office/officeart/2005/8/layout/orgChart1"/>
    <dgm:cxn modelId="{D5B7DC60-47B0-44DF-8DE9-F751FAEAE62B}" type="presParOf" srcId="{B605B567-9536-A748-8D10-8E278349EE3B}" destId="{CD189BD5-D5D6-1B45-BE47-EF474BB0C63D}" srcOrd="1" destOrd="0" presId="urn:microsoft.com/office/officeart/2005/8/layout/orgChart1"/>
    <dgm:cxn modelId="{94C7C028-85B7-4F30-B3B3-CEFAA69040F8}" type="presParOf" srcId="{B605B567-9536-A748-8D10-8E278349EE3B}" destId="{D30E051D-929B-9F4A-93D9-8042B0722248}" srcOrd="2" destOrd="0" presId="urn:microsoft.com/office/officeart/2005/8/layout/orgChart1"/>
    <dgm:cxn modelId="{F76F6CD7-A0D6-4854-9079-BEFD70AD52B5}" type="presParOf" srcId="{C3E4865C-50A8-0B49-B63B-1D7A128A889C}" destId="{121C09E4-AD5E-0241-A328-15B788622E3C}" srcOrd="6" destOrd="0" presId="urn:microsoft.com/office/officeart/2005/8/layout/orgChart1"/>
    <dgm:cxn modelId="{9E220BD0-6290-4FFC-B099-C13441554CC8}" type="presParOf" srcId="{C3E4865C-50A8-0B49-B63B-1D7A128A889C}" destId="{8E3A4918-93A0-0E4F-980D-903925251042}" srcOrd="7" destOrd="0" presId="urn:microsoft.com/office/officeart/2005/8/layout/orgChart1"/>
    <dgm:cxn modelId="{68D11708-D0C1-49F0-9B66-3136578D8CA3}" type="presParOf" srcId="{8E3A4918-93A0-0E4F-980D-903925251042}" destId="{B27AB630-6E3D-9D47-9EC3-DF116C31868B}" srcOrd="0" destOrd="0" presId="urn:microsoft.com/office/officeart/2005/8/layout/orgChart1"/>
    <dgm:cxn modelId="{B2D931C1-48DC-4A80-98E3-AFAED1FD8B85}" type="presParOf" srcId="{B27AB630-6E3D-9D47-9EC3-DF116C31868B}" destId="{A4CF60B5-2580-234C-8F3C-ADAFCE77249D}" srcOrd="0" destOrd="0" presId="urn:microsoft.com/office/officeart/2005/8/layout/orgChart1"/>
    <dgm:cxn modelId="{8A6C5C83-651F-4609-99F8-EF4969893E46}" type="presParOf" srcId="{B27AB630-6E3D-9D47-9EC3-DF116C31868B}" destId="{5F48EA5C-6D59-784D-893D-90AB6C62180B}" srcOrd="1" destOrd="0" presId="urn:microsoft.com/office/officeart/2005/8/layout/orgChart1"/>
    <dgm:cxn modelId="{9AB1E3D7-E365-44C1-842D-1657F0B9DEC1}" type="presParOf" srcId="{8E3A4918-93A0-0E4F-980D-903925251042}" destId="{7C869477-1D22-C347-88EE-6645B033418F}" srcOrd="1" destOrd="0" presId="urn:microsoft.com/office/officeart/2005/8/layout/orgChart1"/>
    <dgm:cxn modelId="{C0FAA421-8D1C-40E2-A744-EE37A6CF5480}" type="presParOf" srcId="{8E3A4918-93A0-0E4F-980D-903925251042}" destId="{B85A50B1-E0BA-FE41-ADF9-E7038FF05CD7}" srcOrd="2" destOrd="0" presId="urn:microsoft.com/office/officeart/2005/8/layout/orgChart1"/>
    <dgm:cxn modelId="{E9D18C51-B5DA-4F27-8A4D-263C7373721F}" type="presParOf" srcId="{C3E4865C-50A8-0B49-B63B-1D7A128A889C}" destId="{FC511D01-D8C2-CF45-9E84-D18875CA1DE6}" srcOrd="8" destOrd="0" presId="urn:microsoft.com/office/officeart/2005/8/layout/orgChart1"/>
    <dgm:cxn modelId="{2568F1F2-1C14-4115-85F1-B65CFCC99DD2}" type="presParOf" srcId="{C3E4865C-50A8-0B49-B63B-1D7A128A889C}" destId="{9E4580A0-79EF-F54A-9FE0-5B1887774C7D}" srcOrd="9" destOrd="0" presId="urn:microsoft.com/office/officeart/2005/8/layout/orgChart1"/>
    <dgm:cxn modelId="{A0457569-5C8D-4592-9F3C-7E6EA11827CB}" type="presParOf" srcId="{9E4580A0-79EF-F54A-9FE0-5B1887774C7D}" destId="{92DAACE0-0060-B348-B071-2E798FF6A594}" srcOrd="0" destOrd="0" presId="urn:microsoft.com/office/officeart/2005/8/layout/orgChart1"/>
    <dgm:cxn modelId="{30EA4FAC-7F68-42AF-B8FB-A89E2D657FC2}" type="presParOf" srcId="{92DAACE0-0060-B348-B071-2E798FF6A594}" destId="{3869E161-CF8B-1440-97D0-76DC4BAE06DE}" srcOrd="0" destOrd="0" presId="urn:microsoft.com/office/officeart/2005/8/layout/orgChart1"/>
    <dgm:cxn modelId="{CF21DBA9-8B8B-4D8C-B87E-97053F0E725E}" type="presParOf" srcId="{92DAACE0-0060-B348-B071-2E798FF6A594}" destId="{5747FB5B-BD7F-D14C-9A12-4F35814E74E5}" srcOrd="1" destOrd="0" presId="urn:microsoft.com/office/officeart/2005/8/layout/orgChart1"/>
    <dgm:cxn modelId="{A0068C06-46EA-42C1-95C4-E822B6654083}" type="presParOf" srcId="{9E4580A0-79EF-F54A-9FE0-5B1887774C7D}" destId="{C0D6D340-612D-7F40-9BFE-713B6B96AA8A}" srcOrd="1" destOrd="0" presId="urn:microsoft.com/office/officeart/2005/8/layout/orgChart1"/>
    <dgm:cxn modelId="{3928A880-FF22-42BB-951D-4BC76357B424}" type="presParOf" srcId="{9E4580A0-79EF-F54A-9FE0-5B1887774C7D}" destId="{BFB5C54B-0153-8D4B-9648-2622C2DA3ECF}" srcOrd="2" destOrd="0" presId="urn:microsoft.com/office/officeart/2005/8/layout/orgChart1"/>
    <dgm:cxn modelId="{49BE6F47-5EF8-4C8A-AAF5-21FE364EB198}" type="presParOf" srcId="{378C1AE7-5C15-BC4A-8AF0-D0555AE74A27}" destId="{34851F46-5BBB-AC4C-A7B5-C60C089871D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5472BE-557A-4560-A490-58A81D3F32FC}">
      <dsp:nvSpPr>
        <dsp:cNvPr id="0" name=""/>
        <dsp:cNvSpPr/>
      </dsp:nvSpPr>
      <dsp:spPr>
        <a:xfrm>
          <a:off x="648176" y="0"/>
          <a:ext cx="7345997" cy="2655459"/>
        </a:xfrm>
        <a:prstGeom prst="rightArrow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35A1A8-6872-45D2-837B-4636AF00B102}">
      <dsp:nvSpPr>
        <dsp:cNvPr id="0" name=""/>
        <dsp:cNvSpPr/>
      </dsp:nvSpPr>
      <dsp:spPr>
        <a:xfrm>
          <a:off x="3797" y="796638"/>
          <a:ext cx="1660529" cy="1062184"/>
        </a:xfrm>
        <a:prstGeom prst="roundRect">
          <a:avLst/>
        </a:prstGeom>
        <a:solidFill>
          <a:srgbClr val="005557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dirty="0" smtClean="0">
              <a:latin typeface="Arial" pitchFamily="34" charset="0"/>
              <a:cs typeface="Arial" pitchFamily="34" charset="0"/>
            </a:rPr>
            <a:t>Stimulation</a:t>
          </a:r>
          <a:r>
            <a:rPr lang="en-US" sz="1400" b="0" kern="1200" dirty="0" smtClean="0"/>
            <a:t> </a:t>
          </a:r>
          <a:r>
            <a:rPr lang="en-US" sz="1400" b="0" kern="1200" dirty="0" smtClean="0">
              <a:latin typeface="Arial" pitchFamily="34" charset="0"/>
              <a:cs typeface="Arial" pitchFamily="34" charset="0"/>
            </a:rPr>
            <a:t>of research and synthesis of findings</a:t>
          </a:r>
        </a:p>
      </dsp:txBody>
      <dsp:txXfrm>
        <a:off x="3797" y="796638"/>
        <a:ext cx="1660529" cy="1062184"/>
      </dsp:txXfrm>
    </dsp:sp>
    <dsp:sp modelId="{EA0F2FC8-8E6D-429C-8F29-3CEA9D29EDB8}">
      <dsp:nvSpPr>
        <dsp:cNvPr id="0" name=""/>
        <dsp:cNvSpPr/>
      </dsp:nvSpPr>
      <dsp:spPr>
        <a:xfrm>
          <a:off x="1747354" y="796638"/>
          <a:ext cx="1660529" cy="1062184"/>
        </a:xfrm>
        <a:prstGeom prst="roundRect">
          <a:avLst/>
        </a:prstGeom>
        <a:solidFill>
          <a:srgbClr val="005557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Arial" pitchFamily="34" charset="0"/>
              <a:cs typeface="Arial" pitchFamily="34" charset="0"/>
            </a:rPr>
            <a:t>Transfer</a:t>
          </a:r>
          <a:r>
            <a:rPr lang="en-US" sz="1400" b="0" kern="1200" baseline="0" dirty="0" smtClean="0">
              <a:latin typeface="Arial" pitchFamily="34" charset="0"/>
              <a:cs typeface="Arial" pitchFamily="34" charset="0"/>
            </a:rPr>
            <a:t> into design and construction practice</a:t>
          </a:r>
          <a:endParaRPr lang="en-US" sz="1400" b="0" kern="1200" dirty="0" smtClean="0">
            <a:latin typeface="Arial" pitchFamily="34" charset="0"/>
            <a:cs typeface="Arial" pitchFamily="34" charset="0"/>
          </a:endParaRPr>
        </a:p>
      </dsp:txBody>
      <dsp:txXfrm>
        <a:off x="1747354" y="796638"/>
        <a:ext cx="1660529" cy="1062184"/>
      </dsp:txXfrm>
    </dsp:sp>
    <dsp:sp modelId="{4E5F644F-7A7B-48B4-A73A-A4AF59FA3B09}">
      <dsp:nvSpPr>
        <dsp:cNvPr id="0" name=""/>
        <dsp:cNvSpPr/>
      </dsp:nvSpPr>
      <dsp:spPr>
        <a:xfrm>
          <a:off x="3490910" y="796638"/>
          <a:ext cx="1660529" cy="1062184"/>
        </a:xfrm>
        <a:prstGeom prst="roundRect">
          <a:avLst/>
        </a:prstGeom>
        <a:solidFill>
          <a:srgbClr val="005557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Arial" pitchFamily="34" charset="0"/>
              <a:cs typeface="Arial" pitchFamily="34" charset="0"/>
            </a:rPr>
            <a:t> Dissemination by publications, conferences, etc.</a:t>
          </a:r>
        </a:p>
      </dsp:txBody>
      <dsp:txXfrm>
        <a:off x="3490910" y="796638"/>
        <a:ext cx="1660529" cy="1062184"/>
      </dsp:txXfrm>
    </dsp:sp>
    <dsp:sp modelId="{129E1808-23A6-4201-8E69-1A1683031646}">
      <dsp:nvSpPr>
        <dsp:cNvPr id="0" name=""/>
        <dsp:cNvSpPr/>
      </dsp:nvSpPr>
      <dsp:spPr>
        <a:xfrm>
          <a:off x="5234466" y="796638"/>
          <a:ext cx="1660529" cy="1062184"/>
        </a:xfrm>
        <a:prstGeom prst="roundRect">
          <a:avLst/>
        </a:prstGeom>
        <a:solidFill>
          <a:srgbClr val="005557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Arial" pitchFamily="34" charset="0"/>
              <a:cs typeface="Arial" pitchFamily="34" charset="0"/>
            </a:rPr>
            <a:t>Production of recommendations and codes</a:t>
          </a:r>
          <a:endParaRPr lang="en-US" sz="1400" b="0" kern="1200" dirty="0">
            <a:latin typeface="Arial" pitchFamily="34" charset="0"/>
            <a:cs typeface="Arial" pitchFamily="34" charset="0"/>
          </a:endParaRPr>
        </a:p>
      </dsp:txBody>
      <dsp:txXfrm>
        <a:off x="5234466" y="796638"/>
        <a:ext cx="1660529" cy="1062184"/>
      </dsp:txXfrm>
    </dsp:sp>
    <dsp:sp modelId="{7A09F1B2-5209-4D46-B84B-D17812C09BE7}">
      <dsp:nvSpPr>
        <dsp:cNvPr id="0" name=""/>
        <dsp:cNvSpPr/>
      </dsp:nvSpPr>
      <dsp:spPr>
        <a:xfrm>
          <a:off x="6978022" y="796638"/>
          <a:ext cx="1660529" cy="1062184"/>
        </a:xfrm>
        <a:prstGeom prst="roundRect">
          <a:avLst/>
        </a:prstGeom>
        <a:solidFill>
          <a:srgbClr val="005557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latin typeface="Arial" pitchFamily="34" charset="0"/>
              <a:cs typeface="Arial" pitchFamily="34" charset="0"/>
            </a:rPr>
            <a:t>Dissemination of information to members</a:t>
          </a:r>
        </a:p>
      </dsp:txBody>
      <dsp:txXfrm>
        <a:off x="6978022" y="796638"/>
        <a:ext cx="1660529" cy="106218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BCCC32-9458-384B-92A8-F0F1D10140E7}">
      <dsp:nvSpPr>
        <dsp:cNvPr id="0" name=""/>
        <dsp:cNvSpPr/>
      </dsp:nvSpPr>
      <dsp:spPr>
        <a:xfrm>
          <a:off x="4945" y="1658652"/>
          <a:ext cx="1727073" cy="755308"/>
        </a:xfrm>
        <a:prstGeom prst="roundRect">
          <a:avLst/>
        </a:prstGeom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+mj-lt"/>
              <a:cs typeface="Arial"/>
            </a:rPr>
            <a:t>General Assembly</a:t>
          </a:r>
          <a:endParaRPr lang="en-US" sz="1700" kern="1200" dirty="0">
            <a:latin typeface="+mj-lt"/>
            <a:cs typeface="Arial"/>
          </a:endParaRPr>
        </a:p>
      </dsp:txBody>
      <dsp:txXfrm>
        <a:off x="4945" y="1658652"/>
        <a:ext cx="1727073" cy="755308"/>
      </dsp:txXfrm>
    </dsp:sp>
    <dsp:sp modelId="{CAB9B28D-B475-0E48-B27C-35AB93D9C861}">
      <dsp:nvSpPr>
        <dsp:cNvPr id="0" name=""/>
        <dsp:cNvSpPr/>
      </dsp:nvSpPr>
      <dsp:spPr>
        <a:xfrm rot="17203222">
          <a:off x="1529869" y="1747781"/>
          <a:ext cx="567595" cy="33453"/>
        </a:xfrm>
        <a:custGeom>
          <a:avLst/>
          <a:gdLst/>
          <a:ahLst/>
          <a:cxnLst/>
          <a:rect l="0" t="0" r="0" b="0"/>
          <a:pathLst>
            <a:path>
              <a:moveTo>
                <a:pt x="0" y="16726"/>
              </a:moveTo>
              <a:lnTo>
                <a:pt x="567595" y="16726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7203222">
        <a:off x="1799477" y="1750318"/>
        <a:ext cx="28379" cy="28379"/>
      </dsp:txXfrm>
    </dsp:sp>
    <dsp:sp modelId="{0C4AE7B3-4E63-AE42-BF91-5A32E38FC4B1}">
      <dsp:nvSpPr>
        <dsp:cNvPr id="0" name=""/>
        <dsp:cNvSpPr/>
      </dsp:nvSpPr>
      <dsp:spPr>
        <a:xfrm>
          <a:off x="1895316" y="1115055"/>
          <a:ext cx="1773026" cy="755308"/>
        </a:xfrm>
        <a:prstGeom prst="roundRect">
          <a:avLst/>
        </a:prstGeom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+mj-lt"/>
              <a:cs typeface="Arial"/>
            </a:rPr>
            <a:t>Technical Council</a:t>
          </a:r>
          <a:endParaRPr lang="en-US" sz="1700" kern="1200" dirty="0">
            <a:latin typeface="+mj-lt"/>
            <a:cs typeface="Arial"/>
          </a:endParaRPr>
        </a:p>
      </dsp:txBody>
      <dsp:txXfrm>
        <a:off x="1895316" y="1115055"/>
        <a:ext cx="1773026" cy="755308"/>
      </dsp:txXfrm>
    </dsp:sp>
    <dsp:sp modelId="{25E790D8-5E00-334A-AC3E-BE7275A71504}">
      <dsp:nvSpPr>
        <dsp:cNvPr id="0" name=""/>
        <dsp:cNvSpPr/>
      </dsp:nvSpPr>
      <dsp:spPr>
        <a:xfrm>
          <a:off x="3668342" y="1475982"/>
          <a:ext cx="948546" cy="33453"/>
        </a:xfrm>
        <a:custGeom>
          <a:avLst/>
          <a:gdLst/>
          <a:ahLst/>
          <a:cxnLst/>
          <a:rect l="0" t="0" r="0" b="0"/>
          <a:pathLst>
            <a:path>
              <a:moveTo>
                <a:pt x="0" y="16726"/>
              </a:moveTo>
              <a:lnTo>
                <a:pt x="948546" y="16726"/>
              </a:lnTo>
            </a:path>
          </a:pathLst>
        </a:custGeom>
        <a:noFill/>
        <a:ln w="47625" cap="flat" cmpd="sng" algn="ctr">
          <a:solidFill>
            <a:schemeClr val="tx1">
              <a:lumMod val="50000"/>
              <a:lumOff val="50000"/>
            </a:schemeClr>
          </a:solidFill>
          <a:prstDash val="solid"/>
          <a:headEnd type="triangle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18902" y="1468996"/>
        <a:ext cx="47427" cy="47427"/>
      </dsp:txXfrm>
    </dsp:sp>
    <dsp:sp modelId="{719290C8-2671-FD43-83AA-372E12FDE367}">
      <dsp:nvSpPr>
        <dsp:cNvPr id="0" name=""/>
        <dsp:cNvSpPr/>
      </dsp:nvSpPr>
      <dsp:spPr>
        <a:xfrm>
          <a:off x="4616889" y="1106441"/>
          <a:ext cx="1727738" cy="772537"/>
        </a:xfrm>
        <a:prstGeom prst="roundRect">
          <a:avLst/>
        </a:prstGeom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+mj-lt"/>
              <a:cs typeface="Arial"/>
            </a:rPr>
            <a:t>Commissions</a:t>
          </a:r>
          <a:br>
            <a:rPr lang="en-US" sz="1700" kern="1200" dirty="0" smtClean="0">
              <a:latin typeface="+mj-lt"/>
              <a:cs typeface="Arial"/>
            </a:rPr>
          </a:br>
          <a:r>
            <a:rPr lang="en-US" sz="1700" kern="1200" dirty="0" smtClean="0">
              <a:latin typeface="+mj-lt"/>
              <a:cs typeface="Arial"/>
            </a:rPr>
            <a:t>Task Groups</a:t>
          </a:r>
          <a:br>
            <a:rPr lang="en-US" sz="1700" kern="1200" dirty="0" smtClean="0">
              <a:latin typeface="+mj-lt"/>
              <a:cs typeface="Arial"/>
            </a:rPr>
          </a:br>
          <a:r>
            <a:rPr lang="en-US" sz="1700" kern="1200" dirty="0" smtClean="0">
              <a:latin typeface="+mj-lt"/>
              <a:cs typeface="Arial"/>
            </a:rPr>
            <a:t>Working Parties</a:t>
          </a:r>
          <a:endParaRPr lang="en-US" sz="1700" kern="1200" dirty="0">
            <a:latin typeface="+mj-lt"/>
            <a:cs typeface="Arial"/>
          </a:endParaRPr>
        </a:p>
      </dsp:txBody>
      <dsp:txXfrm>
        <a:off x="4616889" y="1106441"/>
        <a:ext cx="1727738" cy="772537"/>
      </dsp:txXfrm>
    </dsp:sp>
    <dsp:sp modelId="{B7931CD6-2C7B-0A41-BC14-69C287A56D61}">
      <dsp:nvSpPr>
        <dsp:cNvPr id="0" name=""/>
        <dsp:cNvSpPr/>
      </dsp:nvSpPr>
      <dsp:spPr>
        <a:xfrm rot="2451349">
          <a:off x="1634697" y="2280880"/>
          <a:ext cx="798889" cy="33453"/>
        </a:xfrm>
        <a:custGeom>
          <a:avLst/>
          <a:gdLst/>
          <a:ahLst/>
          <a:cxnLst/>
          <a:rect l="0" t="0" r="0" b="0"/>
          <a:pathLst>
            <a:path>
              <a:moveTo>
                <a:pt x="0" y="16726"/>
              </a:moveTo>
              <a:lnTo>
                <a:pt x="798889" y="16726"/>
              </a:lnTo>
            </a:path>
          </a:pathLst>
        </a:custGeom>
        <a:noFill/>
        <a:ln w="47625" cap="flat" cmpd="sng" algn="ctr">
          <a:solidFill>
            <a:schemeClr val="tx1">
              <a:lumMod val="50000"/>
              <a:lumOff val="50000"/>
            </a:schemeClr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451349">
        <a:off x="2014169" y="2277634"/>
        <a:ext cx="39944" cy="39944"/>
      </dsp:txXfrm>
    </dsp:sp>
    <dsp:sp modelId="{8BBFA5E3-A124-3E43-9581-E3BFC1DAB653}">
      <dsp:nvSpPr>
        <dsp:cNvPr id="0" name=""/>
        <dsp:cNvSpPr/>
      </dsp:nvSpPr>
      <dsp:spPr>
        <a:xfrm>
          <a:off x="2336265" y="2181252"/>
          <a:ext cx="1745306" cy="755308"/>
        </a:xfrm>
        <a:prstGeom prst="roundRect">
          <a:avLst/>
        </a:prstGeom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+mj-lt"/>
              <a:cs typeface="Arial"/>
            </a:rPr>
            <a:t>Presidium</a:t>
          </a:r>
          <a:endParaRPr lang="en-US" sz="1700" kern="1200" dirty="0">
            <a:latin typeface="+mj-lt"/>
            <a:cs typeface="Arial"/>
          </a:endParaRPr>
        </a:p>
      </dsp:txBody>
      <dsp:txXfrm>
        <a:off x="2336265" y="2181252"/>
        <a:ext cx="1745306" cy="755308"/>
      </dsp:txXfrm>
    </dsp:sp>
    <dsp:sp modelId="{E9D7BB6E-85B7-E048-9357-C24619353484}">
      <dsp:nvSpPr>
        <dsp:cNvPr id="0" name=""/>
        <dsp:cNvSpPr/>
      </dsp:nvSpPr>
      <dsp:spPr>
        <a:xfrm>
          <a:off x="4081572" y="2542180"/>
          <a:ext cx="520256" cy="33453"/>
        </a:xfrm>
        <a:custGeom>
          <a:avLst/>
          <a:gdLst/>
          <a:ahLst/>
          <a:cxnLst/>
          <a:rect l="0" t="0" r="0" b="0"/>
          <a:pathLst>
            <a:path>
              <a:moveTo>
                <a:pt x="0" y="16726"/>
              </a:moveTo>
              <a:lnTo>
                <a:pt x="520256" y="16726"/>
              </a:lnTo>
            </a:path>
          </a:pathLst>
        </a:custGeom>
        <a:noFill/>
        <a:ln w="47625" cap="flat" cmpd="sng" algn="ctr">
          <a:solidFill>
            <a:schemeClr val="tx1">
              <a:lumMod val="50000"/>
              <a:lumOff val="50000"/>
            </a:schemeClr>
          </a:solidFill>
          <a:prstDash val="solid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28693" y="2545900"/>
        <a:ext cx="26012" cy="26012"/>
      </dsp:txXfrm>
    </dsp:sp>
    <dsp:sp modelId="{47866FDA-489D-6440-8C0B-D857044FFB26}">
      <dsp:nvSpPr>
        <dsp:cNvPr id="0" name=""/>
        <dsp:cNvSpPr/>
      </dsp:nvSpPr>
      <dsp:spPr>
        <a:xfrm>
          <a:off x="4601828" y="2181252"/>
          <a:ext cx="1740744" cy="755308"/>
        </a:xfrm>
        <a:prstGeom prst="roundRect">
          <a:avLst/>
        </a:prstGeom>
        <a:solidFill>
          <a:srgbClr val="005557"/>
        </a:soli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+mj-lt"/>
              <a:cs typeface="Arial"/>
            </a:rPr>
            <a:t>Secretariat</a:t>
          </a:r>
          <a:endParaRPr lang="en-US" sz="1700" kern="1200" dirty="0">
            <a:latin typeface="+mj-lt"/>
            <a:cs typeface="Arial"/>
          </a:endParaRPr>
        </a:p>
      </dsp:txBody>
      <dsp:txXfrm>
        <a:off x="4601828" y="2181252"/>
        <a:ext cx="1740744" cy="75530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4" Type="http://schemas.openxmlformats.org/officeDocument/2006/relationships/image" Target="../media/image11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wmf"/><Relationship Id="rId1" Type="http://schemas.openxmlformats.org/officeDocument/2006/relationships/image" Target="../media/image1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4267394-1891-40E7-8A87-3C06B1416B0B}" type="datetimeFigureOut">
              <a:rPr lang="es-ES"/>
              <a:pPr>
                <a:defRPr/>
              </a:pPr>
              <a:t>07/05/2018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7893AF-27E9-4B38-9EFD-E19C3E14304F}" type="slidenum">
              <a:rPr lang="es-ES"/>
              <a:pPr>
                <a:defRPr/>
              </a:pPr>
              <a:t>‹№›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EBA24C-85A3-4B46-875D-27678E33448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5652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0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E267C-5B57-4D8C-81DC-418CF1AF451E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Hay que arreglar el model code de 1970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61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97CB03-9250-4966-BA91-73F69B0ED0F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6132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Corregir el indice de impacto</a:t>
            </a:r>
          </a:p>
        </p:txBody>
      </p:sp>
      <p:sp>
        <p:nvSpPr>
          <p:cNvPr id="178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F7B43A-99FC-4743-B970-75457C363E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  <p:sp>
        <p:nvSpPr>
          <p:cNvPr id="178180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80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EFF96-0DB1-4398-B38A-14CB8F335E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227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18BB81-AD82-47C2-BAF7-5301C13F1675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6371" name="Footer Placeholder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6372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8054BD-339B-49D9-8FB1-8453363AFE6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Gente</a:t>
            </a:r>
          </a:p>
          <a:p>
            <a:pPr eaLnBrk="1" hangingPunct="1">
              <a:spcBef>
                <a:spcPct val="0"/>
              </a:spcBef>
            </a:pPr>
            <a:r>
              <a:rPr lang="es-ES" smtClean="0"/>
              <a:t>To finish my presetation of fib, I would like to enphasises that fib is a great group of expert, from the all different continents, working together to emprove concrete in a voluntary way and, even if it is not something we think normaly, helpingo to improve the life of our comunity. </a:t>
            </a:r>
          </a:p>
          <a:p>
            <a:pPr eaLnBrk="1" hangingPunct="1">
              <a:spcBef>
                <a:spcPct val="0"/>
              </a:spcBef>
            </a:pPr>
            <a:r>
              <a:rPr lang="es-ES" smtClean="0"/>
              <a:t>I have to say that i feel very proud to be president of such an important and generous group of people. Please joint us, we need a lot of energy to make reality our ambisions.  </a:t>
            </a:r>
          </a:p>
        </p:txBody>
      </p:sp>
      <p:sp>
        <p:nvSpPr>
          <p:cNvPr id="18841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E094BC-C864-4E56-8920-7322565EE5A4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046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2EDCA6-1973-46BB-B38A-CFF9A99AF036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25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DB322-3797-4763-A7A6-B762C6D36B4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6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Hay que arreglar el model code de 1970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66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B59F57-3C8B-4D1F-AD81-4C10D29E60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6612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769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44895-C37F-4794-8E34-B9FDB5A16BA4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86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D04C6B-1A61-4C6F-BFEC-069D8EC1BE8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8660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0707" name="Footer Placeholder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0708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7E54E-33CA-4304-A6B6-CF2D35712D1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E52F0-D49D-4FE3-85AC-9C67DAEB3F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0643" name="Footer Placeholder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0644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BA959C-8883-443D-9733-EF4EDB8F6DF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6B2B18-0706-4032-9CA5-51B6352366DC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985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B89F4B-1063-482A-B135-9B3E3ECD1827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190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2D0831-3427-4887-8099-4832A11DF0A6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0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B25B20-BB43-4BD8-AC42-332FEA39A2B0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590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E76981-7D25-493A-B884-4208B77BCC9B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611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56E3A7-7FD0-4497-A712-D46FFA88788D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9705F4-55A3-416B-802C-5EA2144C2D6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9748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</a:pPr>
            <a:fld id="{52E2B604-64B4-4645-A76E-62734E79BC6F}" type="slidenum">
              <a:rPr lang="en-US" altLang="nl-NL" sz="1100" smtClean="0">
                <a:solidFill>
                  <a:srgbClr val="000000"/>
                </a:solidFill>
                <a:latin typeface="Times New Roman" pitchFamily="18" charset="0"/>
              </a:rPr>
              <a:pPr defTabSz="874713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altLang="nl-NL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72036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100" smtClean="0">
                <a:solidFill>
                  <a:srgbClr val="000000"/>
                </a:solidFill>
                <a:latin typeface="Times New Roman" pitchFamily="18" charset="0"/>
              </a:rPr>
              <a:t>RDJM Steenbergen</a:t>
            </a:r>
          </a:p>
        </p:txBody>
      </p:sp>
      <p:sp>
        <p:nvSpPr>
          <p:cNvPr id="172037" name="Header Placeholder 2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74713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100" smtClean="0">
                <a:solidFill>
                  <a:srgbClr val="000000"/>
                </a:solidFill>
                <a:latin typeface="Times New Roman" pitchFamily="18" charset="0"/>
              </a:rPr>
              <a:t>JCSS Advanced School Probabilistic Model Code and Structural Reliability </a:t>
            </a:r>
          </a:p>
        </p:txBody>
      </p:sp>
      <p:sp>
        <p:nvSpPr>
          <p:cNvPr id="265222" name="Date Placeholder 1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>
                <a:solidFill>
                  <a:srgbClr val="000000"/>
                </a:solidFill>
              </a:rPr>
              <a:t>Ghent, 31-08-2015</a:t>
            </a:r>
            <a:endParaRPr lang="en-US" alt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887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68735C-43A8-4CA9-B5BE-9AB2E72AE7D5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A22E1B-87E7-4CE1-AE0B-F859A8617914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94915" name="Fußzeilenplatzhalter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Prof. Dr. Max Mustermann | Musterfakultät</a:t>
            </a:r>
          </a:p>
        </p:txBody>
      </p:sp>
      <p:sp>
        <p:nvSpPr>
          <p:cNvPr id="294916" name="Foliennummernplatzhalt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E97770-B2DB-4077-9C01-E22A8C9AC18A}" type="slidenum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89438"/>
            <a:ext cx="5029200" cy="41624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/>
          <p:cNvSpPr txBox="1">
            <a:spLocks noGrp="1" noChangeArrowheads="1"/>
          </p:cNvSpPr>
          <p:nvPr/>
        </p:nvSpPr>
        <p:spPr bwMode="auto">
          <a:xfrm>
            <a:off x="3883025" y="8777288"/>
            <a:ext cx="29733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eaLnBrk="0" hangingPunct="0"/>
            <a:fld id="{395B00A4-9907-4BEB-8A28-991D7091F668}" type="slidenum">
              <a:rPr lang="de-DE" altLang="en-US" sz="1200">
                <a:solidFill>
                  <a:srgbClr val="000000"/>
                </a:solidFill>
                <a:cs typeface="Arial" charset="0"/>
              </a:rPr>
              <a:pPr algn="r" eaLnBrk="0" hangingPunct="0"/>
              <a:t>104</a:t>
            </a:fld>
            <a:endParaRPr lang="de-DE" alt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91025"/>
            <a:ext cx="5029200" cy="41608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sz="10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238F9F-77FA-4C2D-99DF-8360FC2F887B}" type="slidenum">
              <a:rPr lang="de-DE" altLang="de-DE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de-DE" alt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09251" name="Fußzeilenplatzhalter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mtClean="0">
                <a:solidFill>
                  <a:srgbClr val="000000"/>
                </a:solidFill>
              </a:rPr>
              <a:t>Prof. Dr. Max Mustermann | Musterfakultät</a:t>
            </a:r>
          </a:p>
        </p:txBody>
      </p:sp>
      <p:sp>
        <p:nvSpPr>
          <p:cNvPr id="309252" name="Foliennummernplatzhalt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36748-A4C8-4054-8A63-D847129939D5}" type="slidenum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ABEC92-C02F-4B8B-B9AE-F067886BB3F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6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646ED6-259B-4754-9ECE-AE7224DA1DBF}" type="slidenum">
              <a:rPr lang="de-DE" altLang="de-DE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de-DE" alt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7126EC-9B3D-47D0-8A98-69A15AB47EF4}" type="slidenum">
              <a:rPr lang="de-DE" altLang="de-DE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de-DE" alt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174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CA3D41-1AFF-479A-AE1A-57E689CC947A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19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55E0FC-2C24-49F6-8924-D18AF3F8D0AE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21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E76546-A442-4BAE-90BE-F73A7BB0D29C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235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9120A5-B996-4BD9-9F0A-B1087FC778E1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256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6927DE-5BF9-4B38-9DFA-8C4F3B95A67F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6FDA1-F31D-46A7-A9A9-B8C25AF904EE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307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9A7E6E-1BD5-4C1C-85BC-2770BA5CC380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118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338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C7A2D6-1C7B-4FCF-8983-151FD96B960A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9ECD18-D62E-4FF0-B7A4-8DC28C5D1A5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844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587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E81F31-AC75-4DF8-AC02-72299ED5455C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5264E2-ECA8-4801-A291-B0B2FF6568EF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51D9C6-BBA6-46B7-A19F-BC7D0CAFE759}" type="slidenum">
              <a:rPr lang="es-ES" sz="1300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124</a:t>
            </a:fld>
            <a:endParaRPr lang="es-ES" sz="1300" smtClean="0">
              <a:latin typeface="Times New Roman" pitchFamily="18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B4CD52-81C8-453C-8C4F-477D0D32331F}" type="slidenum">
              <a:rPr lang="es-ES" sz="1300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es-ES" sz="1300" smtClean="0">
              <a:latin typeface="Times New Roman" pitchFamily="18" charset="0"/>
            </a:endParaRPr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EF2503-8896-44AF-842F-8905550D5A68}" type="slidenum">
              <a:rPr lang="es-ES" sz="1300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es-ES" sz="1300" smtClean="0">
              <a:latin typeface="Times New Roman" pitchFamily="18" charset="0"/>
            </a:endParaRPr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713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620BB2-4A76-46A7-9471-C31497C13008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127</a:t>
            </a:fld>
            <a:endParaRPr lang="es-E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91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89CFF4-7F42-4851-99BA-3CEF5029132E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es-E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12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4F264-3F96-4C31-9C77-D33B976E014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es-E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smtClean="0"/>
              <a:t>Quitar en la parte de arriba definitions</a:t>
            </a:r>
          </a:p>
        </p:txBody>
      </p:sp>
      <p:sp>
        <p:nvSpPr>
          <p:cNvPr id="2611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EA9ADB-BFAB-465E-9E22-D7695D01B3D6}" type="slidenum">
              <a:rPr lang="es-ES" sz="1300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130</a:t>
            </a:fld>
            <a:endParaRPr lang="es-E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419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9C7B0E-C2A9-4F62-A7E4-9C5B7787144C}" type="slidenum">
              <a:rPr lang="es-ES" sz="1300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131</a:t>
            </a:fld>
            <a:endParaRPr lang="es-ES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E55CD5-9A94-4111-9CB1-E7AA1E883459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smtClean="0">
                <a:latin typeface="Arial" charset="0"/>
                <a:ea typeface="ＭＳ Ｐゴシック"/>
                <a:cs typeface="ＭＳ Ｐゴシック"/>
              </a:rPr>
              <a:t>Ordenar por orden alfabetico</a:t>
            </a:r>
          </a:p>
          <a:p>
            <a:pPr eaLnBrk="1" hangingPunct="1">
              <a:spcBef>
                <a:spcPct val="0"/>
              </a:spcBef>
            </a:pPr>
            <a:endParaRPr lang="en-GB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614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4BC625-6668-4A52-BCBE-129A83FCAC36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134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635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567255-9B58-4D4C-85D1-3B334A7D8800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135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655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926BB-1A8A-4253-A094-22C9B1F5A0F0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136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676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B3274E-FDDB-4057-BCB8-1A12CF5BD001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137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696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3A07B3-E0F4-4D34-B835-3D878874CECF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138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717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F37AF6-D44C-44D6-8898-20A0F101F49A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139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7E0896-4B06-4052-ACE7-0F50FCB116E4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140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3FBB74-7ACD-4C20-BC10-B89B34C9EF8E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141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778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6E3B2D-A0D9-4D4E-94A0-53D07BB5AE2F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142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539874-4988-4355-AF1F-89A64EF2E1AA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143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7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A9BE76-B424-4991-8BEB-C953D3F4F54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7940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819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84296-3A6C-4159-899F-CEF8D3A62317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144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32C1AB-E9A9-4600-8742-7A2B43B9D33B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145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870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ABCF15-4590-4E51-9934-225D7987CBB1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147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891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03F26-0EB6-4470-BC22-CD82CDAE7D05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148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921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E4CB55-2C2C-4119-A597-120596014E79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150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952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A58E18-D804-4497-A0E3-625449FFE73E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152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397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2070BC-A201-4EAC-BB74-8704F5E16B01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153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99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37A80F-0677-4CC5-8A6B-4CF4978BE7D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9988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478C9F-5867-4D7E-B218-7AB64806489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2036" name="Footer Placeholder 4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59427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864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9667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171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273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376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4787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581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683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5840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659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54307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9907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761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8195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8297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85027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8605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8707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8809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8912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888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9117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9219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9321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5225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95267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9629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9731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9833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045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785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557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147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7069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249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57379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5328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352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iterature_metho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ethod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hysical Mod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iclo V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64547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5533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5635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ru-RU" sz="4400">
              <a:latin typeface="Calibri" pitchFamily="34" charset="0"/>
            </a:endParaRPr>
          </a:p>
        </p:txBody>
      </p:sp>
      <p:sp>
        <p:nvSpPr>
          <p:cNvPr id="380931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2" r:id="rId2"/>
    <p:sldLayoutId id="2147483685" r:id="rId3"/>
    <p:sldLayoutId id="2147483668" r:id="rId4"/>
    <p:sldLayoutId id="2147483670" r:id="rId5"/>
    <p:sldLayoutId id="2147483671" r:id="rId6"/>
    <p:sldLayoutId id="2147483663" r:id="rId7"/>
    <p:sldLayoutId id="2147483664" r:id="rId8"/>
    <p:sldLayoutId id="2147483687" r:id="rId9"/>
    <p:sldLayoutId id="2147483675" r:id="rId10"/>
    <p:sldLayoutId id="2147483676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66" r:id="rId18"/>
    <p:sldLayoutId id="2147483673" r:id="rId19"/>
    <p:sldLayoutId id="2147483686" r:id="rId20"/>
    <p:sldLayoutId id="2147483674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684" r:id="rId40"/>
    <p:sldLayoutId id="2147483672" r:id="rId41"/>
    <p:sldLayoutId id="2147483693" r:id="rId42"/>
    <p:sldLayoutId id="2147483677" r:id="rId43"/>
    <p:sldLayoutId id="2147483669" r:id="rId44"/>
    <p:sldLayoutId id="2147483665" r:id="rId45"/>
    <p:sldLayoutId id="2147483661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1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3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2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4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9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ib-international.org/" TargetMode="External"/><Relationship Id="rId3" Type="http://schemas.openxmlformats.org/officeDocument/2006/relationships/hyperlink" Target="https://www.linkedin.com/company/f%C3%A9d%C3%A9ration-international-du-b%C3%A9ton-fib-international-federation-for-structural-concrete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5" Type="http://schemas.openxmlformats.org/officeDocument/2006/relationships/hyperlink" Target="https://www.facebook.com/InternationalFederationStructuralConcrete/" TargetMode="External"/><Relationship Id="rId4" Type="http://schemas.openxmlformats.org/officeDocument/2006/relationships/image" Target="../media/image22.emf"/><Relationship Id="rId9" Type="http://schemas.openxmlformats.org/officeDocument/2006/relationships/hyperlink" Target="mailto:info@fib-international.org" TargetMode="Externa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53.wmf"/><Relationship Id="rId4" Type="http://schemas.openxmlformats.org/officeDocument/2006/relationships/image" Target="../media/image152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6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4"/>
          <p:cNvSpPr txBox="1">
            <a:spLocks noChangeAspect="1"/>
          </p:cNvSpPr>
          <p:nvPr/>
        </p:nvSpPr>
        <p:spPr>
          <a:xfrm>
            <a:off x="0" y="4508500"/>
            <a:ext cx="8980488" cy="192722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600" b="1" dirty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Hugo </a:t>
            </a:r>
            <a:r>
              <a:rPr lang="en-US" sz="2600" b="1" dirty="0" smtClean="0">
                <a:ln w="3175">
                  <a:noFill/>
                </a:ln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Corres</a:t>
            </a:r>
            <a:endParaRPr lang="en-US" sz="2600" b="1" dirty="0">
              <a:ln w="3175">
                <a:noFill/>
              </a:ln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100" b="1" i="1" dirty="0">
                <a:solidFill>
                  <a:srgbClr val="00B050"/>
                </a:solidFill>
                <a:latin typeface="+mj-lt"/>
                <a:cs typeface="Arial" pitchFamily="34" charset="0"/>
              </a:rPr>
              <a:t>fib</a:t>
            </a: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1800" dirty="0" smtClean="0">
                <a:latin typeface="+mj-lt"/>
                <a:cs typeface="Arial" pitchFamily="34" charset="0"/>
              </a:rPr>
              <a:t>President</a:t>
            </a:r>
          </a:p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 smtClean="0">
                <a:latin typeface="+mj-lt"/>
                <a:cs typeface="Arial" pitchFamily="34" charset="0"/>
              </a:rPr>
              <a:t>Prof. Technical University of Madrid, Spain</a:t>
            </a:r>
          </a:p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dirty="0" smtClean="0">
                <a:solidFill>
                  <a:srgbClr val="0004AC"/>
                </a:solidFill>
                <a:latin typeface="+mj-lt"/>
                <a:cs typeface="Arial" pitchFamily="34" charset="0"/>
              </a:rPr>
              <a:t>FHECOR</a:t>
            </a:r>
            <a:r>
              <a:rPr lang="en-US" sz="26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  </a:t>
            </a:r>
            <a:r>
              <a:rPr lang="en-US" sz="21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en-US" sz="1800" dirty="0" smtClean="0">
                <a:latin typeface="+mj-lt"/>
                <a:cs typeface="Arial" pitchFamily="34" charset="0"/>
              </a:rPr>
              <a:t> Ingenieros Consultores</a:t>
            </a:r>
          </a:p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1800" dirty="0">
              <a:latin typeface="+mj-lt"/>
              <a:cs typeface="Arial" pitchFamily="34" charset="0"/>
            </a:endParaRPr>
          </a:p>
          <a:p>
            <a:pPr marL="0" indent="0" algn="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900" i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 </a:t>
            </a:r>
            <a:r>
              <a:rPr lang="en-US" sz="1600" b="1" dirty="0"/>
              <a:t>SE </a:t>
            </a:r>
            <a:r>
              <a:rPr lang="en-US" sz="1600" b="1" dirty="0" smtClean="0"/>
              <a:t>NIISK</a:t>
            </a:r>
            <a:r>
              <a:rPr lang="en-US" sz="1800" dirty="0">
                <a:latin typeface="+mj-lt"/>
                <a:cs typeface="Arial" pitchFamily="34" charset="0"/>
              </a:rPr>
              <a:t> </a:t>
            </a:r>
            <a:r>
              <a:rPr lang="en-US" sz="1800" dirty="0" smtClean="0">
                <a:latin typeface="+mj-lt"/>
                <a:cs typeface="Arial" pitchFamily="34" charset="0"/>
              </a:rPr>
              <a:t>                                                                                                                                          Kiev 2nd of May 2018</a:t>
            </a:r>
            <a:endParaRPr lang="en-US" sz="1800" dirty="0">
              <a:latin typeface="+mj-lt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0825" y="1900238"/>
            <a:ext cx="872966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 </a:t>
            </a:r>
            <a:endParaRPr lang="es-ES" sz="28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i="1" dirty="0">
                <a:solidFill>
                  <a:srgbClr val="00B050"/>
                </a:solidFill>
                <a:latin typeface="+mj-lt"/>
              </a:rPr>
              <a:t>fib </a:t>
            </a: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Internacional </a:t>
            </a:r>
            <a:r>
              <a:rPr lang="es-ES" sz="28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Federation</a:t>
            </a: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of Concrete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Model</a:t>
            </a: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s-ES" sz="28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Code</a:t>
            </a:r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2020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948488" y="5516563"/>
            <a:ext cx="144462" cy="144462"/>
          </a:xfrm>
          <a:prstGeom prst="rect">
            <a:avLst/>
          </a:prstGeom>
          <a:solidFill>
            <a:srgbClr val="0004AC"/>
          </a:solidFill>
          <a:ln>
            <a:solidFill>
              <a:srgbClr val="0004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j-lt"/>
              </a:rPr>
              <a:t>   </a:t>
            </a:r>
          </a:p>
        </p:txBody>
      </p:sp>
    </p:spTree>
  </p:cSld>
  <p:clrMapOvr>
    <a:masterClrMapping/>
  </p:clrMapOvr>
  <p:transition advTm="442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3" cstate="print"/>
          <a:srcRect t="19817"/>
          <a:stretch>
            <a:fillRect/>
          </a:stretch>
        </p:blipFill>
        <p:spPr bwMode="auto">
          <a:xfrm>
            <a:off x="184150" y="1460500"/>
            <a:ext cx="87439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2 Marcador de contenido"/>
          <p:cNvSpPr txBox="1">
            <a:spLocks/>
          </p:cNvSpPr>
          <p:nvPr/>
        </p:nvSpPr>
        <p:spPr bwMode="auto">
          <a:xfrm>
            <a:off x="152400" y="-387350"/>
            <a:ext cx="72580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IMPACT OF </a:t>
            </a:r>
            <a:r>
              <a:rPr lang="en-US" sz="28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4400" i="1">
                <a:solidFill>
                  <a:srgbClr val="25786B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(CEB/FIP) MODEL CODES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38"/>
          <p:cNvSpPr>
            <a:spLocks noChangeArrowheads="1"/>
          </p:cNvSpPr>
          <p:nvPr/>
        </p:nvSpPr>
        <p:spPr bwMode="auto">
          <a:xfrm>
            <a:off x="6278563" y="1204913"/>
            <a:ext cx="2474912" cy="3238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2754" name="Rectangle 38"/>
          <p:cNvSpPr>
            <a:spLocks noChangeArrowheads="1"/>
          </p:cNvSpPr>
          <p:nvPr/>
        </p:nvSpPr>
        <p:spPr bwMode="auto">
          <a:xfrm>
            <a:off x="3706813" y="1204913"/>
            <a:ext cx="2516187" cy="3238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2755" name="Rectangle 37"/>
          <p:cNvSpPr>
            <a:spLocks noChangeArrowheads="1"/>
          </p:cNvSpPr>
          <p:nvPr/>
        </p:nvSpPr>
        <p:spPr bwMode="auto">
          <a:xfrm>
            <a:off x="387350" y="1204913"/>
            <a:ext cx="1566863" cy="3238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2756" name="Rectangle 37"/>
          <p:cNvSpPr>
            <a:spLocks noChangeArrowheads="1"/>
          </p:cNvSpPr>
          <p:nvPr/>
        </p:nvSpPr>
        <p:spPr bwMode="auto">
          <a:xfrm>
            <a:off x="2016125" y="1204913"/>
            <a:ext cx="1628775" cy="3238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2757" name="Rectangle 28"/>
          <p:cNvSpPr>
            <a:spLocks noChangeArrowheads="1"/>
          </p:cNvSpPr>
          <p:nvPr/>
        </p:nvSpPr>
        <p:spPr bwMode="auto">
          <a:xfrm>
            <a:off x="387350" y="1617663"/>
            <a:ext cx="8358188" cy="44386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200"/>
              </a:spcBef>
            </a:pPr>
            <a:endParaRPr lang="de-DE" alt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2758" name="Rectangle 4"/>
          <p:cNvSpPr>
            <a:spLocks noChangeArrowheads="1"/>
          </p:cNvSpPr>
          <p:nvPr/>
        </p:nvSpPr>
        <p:spPr bwMode="auto">
          <a:xfrm>
            <a:off x="2217738" y="1196975"/>
            <a:ext cx="1227137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ctr">
              <a:spcBef>
                <a:spcPct val="20000"/>
              </a:spcBef>
              <a:spcAft>
                <a:spcPct val="200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600" b="1">
                <a:solidFill>
                  <a:srgbClr val="FFFFFF"/>
                </a:solidFill>
                <a:cs typeface="Arial" charset="0"/>
              </a:rPr>
              <a:t>MC 1990</a:t>
            </a:r>
            <a:endParaRPr lang="en-GB" altLang="de-DE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2759" name="Rectangle 5"/>
          <p:cNvSpPr>
            <a:spLocks noChangeArrowheads="1"/>
          </p:cNvSpPr>
          <p:nvPr/>
        </p:nvSpPr>
        <p:spPr bwMode="auto">
          <a:xfrm>
            <a:off x="4351338" y="1196975"/>
            <a:ext cx="12271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ctr">
              <a:spcBef>
                <a:spcPct val="20000"/>
              </a:spcBef>
              <a:spcAft>
                <a:spcPct val="200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600" b="1">
                <a:solidFill>
                  <a:srgbClr val="FFFFFF"/>
                </a:solidFill>
                <a:cs typeface="Arial" charset="0"/>
              </a:rPr>
              <a:t>MC 2010</a:t>
            </a:r>
            <a:endParaRPr lang="en-GB" altLang="de-DE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2760" name="Rectangle 6"/>
          <p:cNvSpPr>
            <a:spLocks noChangeArrowheads="1"/>
          </p:cNvSpPr>
          <p:nvPr/>
        </p:nvSpPr>
        <p:spPr bwMode="auto">
          <a:xfrm>
            <a:off x="544513" y="1196975"/>
            <a:ext cx="12525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ctr">
              <a:spcBef>
                <a:spcPct val="20000"/>
              </a:spcBef>
              <a:spcAft>
                <a:spcPct val="200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600" b="1">
                <a:solidFill>
                  <a:srgbClr val="FFFFFF"/>
                </a:solidFill>
                <a:cs typeface="Arial" charset="0"/>
              </a:rPr>
              <a:t>Criterion</a:t>
            </a:r>
            <a:endParaRPr lang="en-GB" altLang="de-DE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2761" name="Rectangle 8"/>
          <p:cNvSpPr>
            <a:spLocks noChangeArrowheads="1"/>
          </p:cNvSpPr>
          <p:nvPr/>
        </p:nvSpPr>
        <p:spPr bwMode="auto">
          <a:xfrm>
            <a:off x="400050" y="1697038"/>
            <a:ext cx="156368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ts val="300"/>
              </a:spcBef>
              <a:spcAft>
                <a:spcPts val="3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concrete strength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concrete type</a:t>
            </a:r>
          </a:p>
        </p:txBody>
      </p:sp>
      <p:sp>
        <p:nvSpPr>
          <p:cNvPr id="202762" name="Rectangle 13"/>
          <p:cNvSpPr>
            <a:spLocks noChangeArrowheads="1"/>
          </p:cNvSpPr>
          <p:nvPr/>
        </p:nvSpPr>
        <p:spPr bwMode="auto">
          <a:xfrm>
            <a:off x="2012950" y="1697038"/>
            <a:ext cx="1643063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ts val="300"/>
              </a:spcBef>
              <a:spcAft>
                <a:spcPts val="3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20 … 60 (90) MPa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normal strength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>
            <a:off x="3736975" y="1697038"/>
            <a:ext cx="2486025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266700" indent="-26670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SzPct val="70000"/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20 … 130  MPa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normal strength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high strength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lightweight (10 … 90 MPa)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self-compacting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 smtClean="0">
                <a:solidFill>
                  <a:srgbClr val="000000"/>
                </a:solidFill>
              </a:rPr>
              <a:t>green (eco-concrete)</a:t>
            </a:r>
            <a:endParaRPr lang="en-GB" altLang="de-DE" sz="1400" dirty="0">
              <a:solidFill>
                <a:srgbClr val="00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SzPct val="70000"/>
              <a:defRPr/>
            </a:pPr>
            <a:endParaRPr lang="en-GB" altLang="de-DE" sz="1400" dirty="0">
              <a:solidFill>
                <a:srgbClr val="000000"/>
              </a:solidFill>
            </a:endParaRPr>
          </a:p>
        </p:txBody>
      </p:sp>
      <p:sp>
        <p:nvSpPr>
          <p:cNvPr id="202764" name="Rectangle 18"/>
          <p:cNvSpPr>
            <a:spLocks noChangeArrowheads="1"/>
          </p:cNvSpPr>
          <p:nvPr/>
        </p:nvSpPr>
        <p:spPr bwMode="auto">
          <a:xfrm>
            <a:off x="2716213" y="4437063"/>
            <a:ext cx="5211762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different ranges of applicability, depending on the related load (static, impact etc.); temperature range: mainly 0 °C &lt; T &lt; 80 °C  </a:t>
            </a:r>
          </a:p>
        </p:txBody>
      </p:sp>
      <p:sp>
        <p:nvSpPr>
          <p:cNvPr id="202765" name="Line 20"/>
          <p:cNvSpPr>
            <a:spLocks noChangeShapeType="1"/>
          </p:cNvSpPr>
          <p:nvPr/>
        </p:nvSpPr>
        <p:spPr bwMode="auto">
          <a:xfrm rot="5400000" flipH="1">
            <a:off x="-71437" y="3794125"/>
            <a:ext cx="4108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202766" name="Line 21"/>
          <p:cNvSpPr>
            <a:spLocks noChangeShapeType="1"/>
          </p:cNvSpPr>
          <p:nvPr/>
        </p:nvSpPr>
        <p:spPr bwMode="auto">
          <a:xfrm rot="16200000" flipV="1">
            <a:off x="2760663" y="2660650"/>
            <a:ext cx="18415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202767" name="Rectangle 29"/>
          <p:cNvSpPr>
            <a:spLocks noChangeArrowheads="1"/>
          </p:cNvSpPr>
          <p:nvPr/>
        </p:nvSpPr>
        <p:spPr bwMode="auto">
          <a:xfrm>
            <a:off x="388938" y="4437063"/>
            <a:ext cx="156686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>
              <a:spcBef>
                <a:spcPts val="300"/>
              </a:spcBef>
              <a:spcAft>
                <a:spcPts val="3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concrete loads</a:t>
            </a:r>
          </a:p>
        </p:txBody>
      </p:sp>
      <p:sp>
        <p:nvSpPr>
          <p:cNvPr id="202768" name="Rectangle 31"/>
          <p:cNvSpPr>
            <a:spLocks noChangeArrowheads="1"/>
          </p:cNvSpPr>
          <p:nvPr/>
        </p:nvSpPr>
        <p:spPr bwMode="auto">
          <a:xfrm>
            <a:off x="388938" y="5216525"/>
            <a:ext cx="21288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200"/>
              </a:spcBef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tailor-made</a:t>
            </a:r>
          </a:p>
          <a:p>
            <a:pPr>
              <a:spcBef>
                <a:spcPts val="200"/>
              </a:spcBef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concrete</a:t>
            </a:r>
          </a:p>
        </p:txBody>
      </p:sp>
      <p:sp>
        <p:nvSpPr>
          <p:cNvPr id="202769" name="Rectangle 32"/>
          <p:cNvSpPr>
            <a:spLocks noChangeArrowheads="1"/>
          </p:cNvSpPr>
          <p:nvPr/>
        </p:nvSpPr>
        <p:spPr bwMode="auto">
          <a:xfrm>
            <a:off x="4962525" y="5226050"/>
            <a:ext cx="227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300"/>
              </a:spcBef>
              <a:spcAft>
                <a:spcPts val="300"/>
              </a:spcAft>
              <a:buSzPct val="70000"/>
            </a:pP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reference to test standards or recommendations</a:t>
            </a:r>
          </a:p>
        </p:txBody>
      </p:sp>
      <p:sp>
        <p:nvSpPr>
          <p:cNvPr id="202770" name="Line 33"/>
          <p:cNvSpPr>
            <a:spLocks noChangeShapeType="1"/>
          </p:cNvSpPr>
          <p:nvPr/>
        </p:nvSpPr>
        <p:spPr bwMode="auto">
          <a:xfrm rot="-5400000">
            <a:off x="3322637" y="5472113"/>
            <a:ext cx="7524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202771" name="Text Box 3"/>
          <p:cNvSpPr txBox="1">
            <a:spLocks noChangeArrowheads="1"/>
          </p:cNvSpPr>
          <p:nvPr/>
        </p:nvSpPr>
        <p:spPr bwMode="auto">
          <a:xfrm>
            <a:off x="373063" y="527050"/>
            <a:ext cx="781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buSzPct val="120000"/>
              <a:tabLst>
                <a:tab pos="381000" algn="l"/>
              </a:tabLst>
            </a:pPr>
            <a:r>
              <a:rPr lang="de-DE" altLang="de-DE" sz="2400" b="1">
                <a:solidFill>
                  <a:srgbClr val="000000"/>
                </a:solidFill>
                <a:cs typeface="Arial" charset="0"/>
              </a:rPr>
              <a:t>Ranges of applicability</a:t>
            </a:r>
          </a:p>
        </p:txBody>
      </p:sp>
      <p:sp>
        <p:nvSpPr>
          <p:cNvPr id="202772" name="Rectangle 5"/>
          <p:cNvSpPr>
            <a:spLocks noChangeArrowheads="1"/>
          </p:cNvSpPr>
          <p:nvPr/>
        </p:nvSpPr>
        <p:spPr bwMode="auto">
          <a:xfrm>
            <a:off x="6902450" y="1196975"/>
            <a:ext cx="1227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ctr">
              <a:spcBef>
                <a:spcPct val="20000"/>
              </a:spcBef>
              <a:spcAft>
                <a:spcPct val="200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600" b="1">
                <a:solidFill>
                  <a:srgbClr val="FFFFFF"/>
                </a:solidFill>
                <a:cs typeface="Arial" charset="0"/>
              </a:rPr>
              <a:t>MC 2020</a:t>
            </a:r>
            <a:endParaRPr lang="en-GB" altLang="de-DE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6278563" y="1697038"/>
            <a:ext cx="248602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266700" indent="-26670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076325" algn="l"/>
                <a:tab pos="12573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SzPct val="70000"/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20 … 130  MPa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normal strength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high strength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lightweight (10 … 90 MPa)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self-compacting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 smtClean="0">
                <a:solidFill>
                  <a:srgbClr val="000000"/>
                </a:solidFill>
              </a:rPr>
              <a:t>green (eco-concrete)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 smtClean="0">
                <a:solidFill>
                  <a:srgbClr val="000000"/>
                </a:solidFill>
              </a:rPr>
              <a:t>UHPC (….250 MPa)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>
                <a:solidFill>
                  <a:srgbClr val="000000"/>
                </a:solidFill>
              </a:rPr>
              <a:t>i</a:t>
            </a:r>
            <a:r>
              <a:rPr lang="en-GB" altLang="de-DE" sz="1400" dirty="0" smtClean="0">
                <a:solidFill>
                  <a:srgbClr val="000000"/>
                </a:solidFill>
              </a:rPr>
              <a:t>ntervention materials</a:t>
            </a:r>
          </a:p>
          <a:p>
            <a:pPr marL="180975" indent="-180975">
              <a:spcBef>
                <a:spcPts val="300"/>
              </a:spcBef>
              <a:spcAft>
                <a:spcPts val="300"/>
              </a:spcAft>
              <a:buSzPct val="70000"/>
              <a:buFontTx/>
              <a:buBlip>
                <a:blip r:embed="rId3"/>
              </a:buBlip>
              <a:defRPr/>
            </a:pPr>
            <a:r>
              <a:rPr lang="en-GB" altLang="de-DE" sz="1400" dirty="0" smtClean="0">
                <a:solidFill>
                  <a:srgbClr val="000000"/>
                </a:solidFill>
              </a:rPr>
              <a:t>old concrete</a:t>
            </a:r>
            <a:endParaRPr lang="en-GB" altLang="de-DE" sz="1400" dirty="0">
              <a:solidFill>
                <a:srgbClr val="000000"/>
              </a:solidFill>
            </a:endParaRPr>
          </a:p>
        </p:txBody>
      </p:sp>
      <p:sp>
        <p:nvSpPr>
          <p:cNvPr id="202774" name="Line 21"/>
          <p:cNvSpPr>
            <a:spLocks noChangeShapeType="1"/>
          </p:cNvSpPr>
          <p:nvPr/>
        </p:nvSpPr>
        <p:spPr bwMode="auto">
          <a:xfrm rot="16200000" flipV="1">
            <a:off x="5002213" y="3006725"/>
            <a:ext cx="2501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/>
          </a:p>
        </p:txBody>
      </p:sp>
      <p:sp>
        <p:nvSpPr>
          <p:cNvPr id="2" name="Ellipse 1"/>
          <p:cNvSpPr/>
          <p:nvPr/>
        </p:nvSpPr>
        <p:spPr>
          <a:xfrm>
            <a:off x="5895975" y="3375025"/>
            <a:ext cx="2717800" cy="10620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573588" y="5057775"/>
            <a:ext cx="2903537" cy="800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0525" y="514350"/>
            <a:ext cx="6911975" cy="56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/>
            <a:r>
              <a:rPr lang="de-DE" altLang="de-DE" smtClean="0"/>
              <a:t>New concepts and approaches for </a:t>
            </a:r>
            <a:br>
              <a:rPr lang="de-DE" altLang="de-DE" smtClean="0"/>
            </a:br>
            <a:r>
              <a:rPr lang="de-DE" altLang="de-DE" smtClean="0"/>
              <a:t>the chapter „Concrete“ in MC 2020</a:t>
            </a:r>
          </a:p>
        </p:txBody>
      </p:sp>
      <p:sp>
        <p:nvSpPr>
          <p:cNvPr id="204802" name="Rectangle 3"/>
          <p:cNvSpPr>
            <a:spLocks noChangeArrowheads="1"/>
          </p:cNvSpPr>
          <p:nvPr/>
        </p:nvSpPr>
        <p:spPr bwMode="auto">
          <a:xfrm>
            <a:off x="377825" y="1763713"/>
            <a:ext cx="8356600" cy="437991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503238" y="2289175"/>
            <a:ext cx="834866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marL="268288" indent="-268288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buSzPct val="70000"/>
              <a:buFontTx/>
              <a:buBlip>
                <a:blip r:embed="rId3"/>
              </a:buBlip>
              <a:defRPr/>
            </a:pPr>
            <a:r>
              <a:rPr lang="de-DE" altLang="de-DE" sz="1800" dirty="0" smtClean="0">
                <a:solidFill>
                  <a:srgbClr val="000000"/>
                </a:solidFill>
              </a:rPr>
              <a:t>New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types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of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future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concretes</a:t>
            </a:r>
            <a:r>
              <a:rPr lang="de-DE" altLang="de-DE" sz="1800" dirty="0" smtClean="0">
                <a:solidFill>
                  <a:srgbClr val="000000"/>
                </a:solidFill>
              </a:rPr>
              <a:t> →	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models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are</a:t>
            </a:r>
            <a:r>
              <a:rPr lang="de-DE" altLang="de-DE" sz="1800" dirty="0" smtClean="0">
                <a:solidFill>
                  <a:srgbClr val="000000"/>
                </a:solidFill>
              </a:rPr>
              <a:t> not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available</a:t>
            </a:r>
            <a:r>
              <a:rPr lang="de-DE" altLang="de-DE" sz="1800" dirty="0">
                <a:solidFill>
                  <a:srgbClr val="000000"/>
                </a:solidFill>
              </a:rPr>
              <a:t>;</a:t>
            </a:r>
            <a:r>
              <a:rPr lang="de-DE" altLang="de-DE" sz="1800" dirty="0" smtClean="0">
                <a:solidFill>
                  <a:srgbClr val="000000"/>
                </a:solidFill>
              </a:rPr>
              <a:t> 						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conventional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strength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based</a:t>
            </a:r>
            <a:r>
              <a:rPr lang="de-DE" altLang="de-DE" sz="1800" dirty="0" smtClean="0">
                <a:solidFill>
                  <a:srgbClr val="000000"/>
                </a:solidFill>
              </a:rPr>
              <a:t> 					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concepts</a:t>
            </a:r>
            <a:r>
              <a:rPr lang="de-DE" altLang="de-DE" sz="1800" dirty="0" smtClean="0">
                <a:solidFill>
                  <a:srgbClr val="000000"/>
                </a:solidFill>
              </a:rPr>
              <a:t>/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models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may</a:t>
            </a:r>
            <a:r>
              <a:rPr lang="de-DE" altLang="de-DE" sz="1800" dirty="0" smtClean="0">
                <a:solidFill>
                  <a:srgbClr val="000000"/>
                </a:solidFill>
              </a:rPr>
              <a:t> not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be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applied</a:t>
            </a:r>
            <a:r>
              <a:rPr lang="de-DE" altLang="de-DE" sz="1800" dirty="0" smtClean="0">
                <a:solidFill>
                  <a:srgbClr val="000000"/>
                </a:solidFill>
              </a:rPr>
              <a:t>!</a:t>
            </a:r>
          </a:p>
          <a:p>
            <a:pPr marL="0" indent="0">
              <a:spcBef>
                <a:spcPts val="1200"/>
              </a:spcBef>
              <a:buSzPct val="70000"/>
              <a:defRPr/>
            </a:pPr>
            <a:r>
              <a:rPr lang="de-DE" altLang="de-DE" sz="1800" dirty="0">
                <a:solidFill>
                  <a:srgbClr val="000000"/>
                </a:solidFill>
              </a:rPr>
              <a:t>	</a:t>
            </a:r>
            <a:r>
              <a:rPr lang="de-DE" altLang="de-DE" sz="1800" dirty="0" smtClean="0">
                <a:solidFill>
                  <a:srgbClr val="000000"/>
                </a:solidFill>
              </a:rPr>
              <a:t>		         </a:t>
            </a:r>
            <a:r>
              <a:rPr lang="en-US" altLang="de-DE" sz="1800" dirty="0" smtClean="0">
                <a:solidFill>
                  <a:srgbClr val="000000"/>
                </a:solidFill>
              </a:rPr>
              <a:t>→</a:t>
            </a:r>
            <a:r>
              <a:rPr lang="en-US" altLang="de-DE" sz="1800" dirty="0">
                <a:solidFill>
                  <a:srgbClr val="000000"/>
                </a:solidFill>
              </a:rPr>
              <a:t>	</a:t>
            </a:r>
            <a:r>
              <a:rPr lang="en-US" altLang="de-DE" sz="1800" dirty="0" smtClean="0">
                <a:solidFill>
                  <a:srgbClr val="000000"/>
                </a:solidFill>
              </a:rPr>
              <a:t>performance based modelling is required 				(testing is </a:t>
            </a:r>
            <a:r>
              <a:rPr lang="en-US" altLang="de-DE" sz="1800" dirty="0" err="1" smtClean="0">
                <a:solidFill>
                  <a:srgbClr val="000000"/>
                </a:solidFill>
              </a:rPr>
              <a:t>mendatory</a:t>
            </a:r>
            <a:r>
              <a:rPr lang="en-US" altLang="de-DE" sz="1800" dirty="0" smtClean="0">
                <a:solidFill>
                  <a:srgbClr val="000000"/>
                </a:solidFill>
              </a:rPr>
              <a:t>)</a:t>
            </a:r>
            <a:endParaRPr lang="de-DE" altLang="de-DE" sz="1800" dirty="0">
              <a:solidFill>
                <a:srgbClr val="000000"/>
              </a:solidFill>
            </a:endParaRPr>
          </a:p>
          <a:p>
            <a:pPr>
              <a:spcBef>
                <a:spcPts val="1800"/>
              </a:spcBef>
              <a:buSzPct val="70000"/>
              <a:buFontTx/>
              <a:buBlip>
                <a:blip r:embed="rId3"/>
              </a:buBlip>
              <a:defRPr/>
            </a:pPr>
            <a:r>
              <a:rPr lang="de-DE" altLang="de-DE" sz="1800" dirty="0" err="1" smtClean="0">
                <a:solidFill>
                  <a:srgbClr val="000000"/>
                </a:solidFill>
              </a:rPr>
              <a:t>Complex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aging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effects</a:t>
            </a:r>
            <a:r>
              <a:rPr lang="de-DE" altLang="de-DE" sz="1800" dirty="0" smtClean="0">
                <a:solidFill>
                  <a:srgbClr val="000000"/>
                </a:solidFill>
              </a:rPr>
              <a:t>,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depending</a:t>
            </a:r>
            <a:r>
              <a:rPr lang="de-DE" altLang="de-DE" sz="1800" dirty="0" smtClean="0">
                <a:solidFill>
                  <a:srgbClr val="000000"/>
                </a:solidFill>
              </a:rPr>
              <a:t> on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the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sustained</a:t>
            </a:r>
            <a:r>
              <a:rPr lang="de-DE" altLang="de-DE" sz="1800" dirty="0" smtClean="0">
                <a:solidFill>
                  <a:srgbClr val="000000"/>
                </a:solidFill>
              </a:rPr>
              <a:t> stress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level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and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environ</a:t>
            </a:r>
            <a:r>
              <a:rPr lang="de-DE" altLang="de-DE" sz="1800" dirty="0" smtClean="0">
                <a:solidFill>
                  <a:srgbClr val="000000"/>
                </a:solidFill>
              </a:rPr>
              <a:t>-mental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actions</a:t>
            </a:r>
            <a:r>
              <a:rPr lang="de-DE" altLang="de-DE" sz="1800" dirty="0" smtClean="0">
                <a:solidFill>
                  <a:srgbClr val="000000"/>
                </a:solidFill>
              </a:rPr>
              <a:t>,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have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to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be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considered</a:t>
            </a:r>
            <a:r>
              <a:rPr lang="de-DE" altLang="de-DE" sz="1800" dirty="0" smtClean="0">
                <a:solidFill>
                  <a:srgbClr val="000000"/>
                </a:solidFill>
              </a:rPr>
              <a:t> (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re</a:t>
            </a:r>
            <a:r>
              <a:rPr lang="de-DE" altLang="de-DE" sz="1800" dirty="0" smtClean="0">
                <a:solidFill>
                  <a:srgbClr val="000000"/>
                </a:solidFill>
              </a:rPr>
              <a:t>-design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of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existing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structures</a:t>
            </a:r>
            <a:r>
              <a:rPr lang="de-DE" altLang="de-DE" sz="1800" dirty="0" smtClean="0">
                <a:solidFill>
                  <a:srgbClr val="000000"/>
                </a:solidFill>
              </a:rPr>
              <a:t>!)</a:t>
            </a:r>
            <a:endParaRPr lang="de-DE" altLang="de-DE" sz="1800" dirty="0">
              <a:solidFill>
                <a:srgbClr val="000000"/>
              </a:solidFill>
            </a:endParaRPr>
          </a:p>
          <a:p>
            <a:pPr>
              <a:spcBef>
                <a:spcPts val="1800"/>
              </a:spcBef>
              <a:buSzPct val="70000"/>
              <a:buFontTx/>
              <a:buBlip>
                <a:blip r:embed="rId3"/>
              </a:buBlip>
              <a:defRPr/>
            </a:pPr>
            <a:r>
              <a:rPr lang="de-DE" altLang="de-DE" sz="1800" dirty="0" smtClean="0">
                <a:solidFill>
                  <a:srgbClr val="000000"/>
                </a:solidFill>
              </a:rPr>
              <a:t>Models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upgrading</a:t>
            </a:r>
            <a:r>
              <a:rPr lang="de-DE" altLang="de-DE" sz="1800" dirty="0">
                <a:solidFill>
                  <a:srgbClr val="000000"/>
                </a:solidFill>
              </a:rPr>
              <a:t> </a:t>
            </a:r>
            <a:r>
              <a:rPr lang="de-DE" altLang="de-DE" sz="1800" dirty="0" smtClean="0">
                <a:solidFill>
                  <a:srgbClr val="000000"/>
                </a:solidFill>
              </a:rPr>
              <a:t>  →</a:t>
            </a:r>
            <a:r>
              <a:rPr lang="de-DE" altLang="de-DE" sz="1800" dirty="0">
                <a:solidFill>
                  <a:srgbClr val="000000"/>
                </a:solidFill>
              </a:rPr>
              <a:t>	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improvement</a:t>
            </a:r>
            <a:r>
              <a:rPr lang="de-DE" altLang="de-DE" sz="1800" dirty="0" smtClean="0">
                <a:solidFill>
                  <a:srgbClr val="000000"/>
                </a:solidFill>
              </a:rPr>
              <a:t> due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to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advanced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knowledge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of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today</a:t>
            </a:r>
            <a:endParaRPr lang="de-DE" altLang="de-DE" sz="18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SzPct val="70000"/>
              <a:defRPr/>
            </a:pPr>
            <a:r>
              <a:rPr lang="de-DE" altLang="de-DE" sz="1800" dirty="0">
                <a:solidFill>
                  <a:srgbClr val="000000"/>
                </a:solidFill>
              </a:rPr>
              <a:t>	</a:t>
            </a:r>
            <a:r>
              <a:rPr lang="de-DE" altLang="de-DE" sz="1800" dirty="0" smtClean="0">
                <a:solidFill>
                  <a:srgbClr val="000000"/>
                </a:solidFill>
              </a:rPr>
              <a:t>	</a:t>
            </a:r>
            <a:r>
              <a:rPr lang="de-DE" altLang="de-DE" sz="1800" dirty="0">
                <a:solidFill>
                  <a:srgbClr val="000000"/>
                </a:solidFill>
              </a:rPr>
              <a:t>     </a:t>
            </a:r>
            <a:r>
              <a:rPr lang="de-DE" altLang="de-DE" sz="1800" dirty="0" smtClean="0">
                <a:solidFill>
                  <a:srgbClr val="000000"/>
                </a:solidFill>
              </a:rPr>
              <a:t>  →</a:t>
            </a:r>
            <a:r>
              <a:rPr lang="de-DE" altLang="de-DE" sz="1800" dirty="0">
                <a:solidFill>
                  <a:srgbClr val="000000"/>
                </a:solidFill>
              </a:rPr>
              <a:t>	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improvement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by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integration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of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performance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tests</a:t>
            </a:r>
            <a:endParaRPr lang="de-DE" altLang="de-DE" sz="18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SzPct val="70000"/>
              <a:defRPr/>
            </a:pPr>
            <a:r>
              <a:rPr lang="en-US" altLang="de-DE" sz="1800" dirty="0" smtClean="0">
                <a:solidFill>
                  <a:srgbClr val="000000"/>
                </a:solidFill>
              </a:rPr>
              <a:t>		       →</a:t>
            </a:r>
            <a:r>
              <a:rPr lang="en-US" altLang="de-DE" sz="1800" dirty="0">
                <a:solidFill>
                  <a:srgbClr val="000000"/>
                </a:solidFill>
              </a:rPr>
              <a:t>	interactions and coupled effects to be considered </a:t>
            </a: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377825" y="1379538"/>
            <a:ext cx="8358188" cy="333375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D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4805" name="Text Box 71"/>
          <p:cNvSpPr txBox="1">
            <a:spLocks noChangeArrowheads="1"/>
          </p:cNvSpPr>
          <p:nvPr/>
        </p:nvSpPr>
        <p:spPr bwMode="auto">
          <a:xfrm>
            <a:off x="384175" y="1352550"/>
            <a:ext cx="8347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e-DE" b="1">
                <a:solidFill>
                  <a:srgbClr val="FFFFFF"/>
                </a:solidFill>
                <a:cs typeface="Arial" charset="0"/>
              </a:rPr>
              <a:t>See presentation of Harald S. Müller, TG 10.1, Barcelona, Dec. 11-12, 2017</a:t>
            </a:r>
            <a:endParaRPr lang="de-DE" altLang="de-DE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4806" name="Textfeld 1"/>
          <p:cNvSpPr txBox="1">
            <a:spLocks noChangeArrowheads="1"/>
          </p:cNvSpPr>
          <p:nvPr/>
        </p:nvSpPr>
        <p:spPr bwMode="auto">
          <a:xfrm>
            <a:off x="461963" y="1839913"/>
            <a:ext cx="3557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b="1">
                <a:solidFill>
                  <a:srgbClr val="000000"/>
                </a:solidFill>
                <a:cs typeface="Arial" charset="0"/>
              </a:rPr>
              <a:t>Summary of key points:</a:t>
            </a:r>
          </a:p>
        </p:txBody>
      </p:sp>
      <p:sp>
        <p:nvSpPr>
          <p:cNvPr id="204807" name="Textfeld 2"/>
          <p:cNvSpPr txBox="1">
            <a:spLocks noChangeArrowheads="1"/>
          </p:cNvSpPr>
          <p:nvPr/>
        </p:nvSpPr>
        <p:spPr bwMode="auto">
          <a:xfrm>
            <a:off x="795338" y="2652713"/>
            <a:ext cx="3011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400">
                <a:solidFill>
                  <a:srgbClr val="000000"/>
                </a:solidFill>
                <a:cs typeface="Arial" charset="0"/>
              </a:rPr>
              <a:t>(new binders, low binder content, new types of aggregate, …)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ewinkelte Verbindung 98"/>
          <p:cNvCxnSpPr>
            <a:stCxn id="39" idx="3"/>
          </p:cNvCxnSpPr>
          <p:nvPr/>
        </p:nvCxnSpPr>
        <p:spPr>
          <a:xfrm>
            <a:off x="4865688" y="1524000"/>
            <a:ext cx="269875" cy="2303463"/>
          </a:xfrm>
          <a:prstGeom prst="bentConnector2">
            <a:avLst/>
          </a:prstGeom>
          <a:ln w="28575">
            <a:solidFill>
              <a:srgbClr val="5A6EB4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 flipV="1">
            <a:off x="7026275" y="2538413"/>
            <a:ext cx="4763" cy="334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Abgerundetes Rechteck 96"/>
          <p:cNvSpPr/>
          <p:nvPr/>
        </p:nvSpPr>
        <p:spPr>
          <a:xfrm>
            <a:off x="1833563" y="2873375"/>
            <a:ext cx="1441450" cy="723900"/>
          </a:xfrm>
          <a:prstGeom prst="roundRect">
            <a:avLst/>
          </a:prstGeom>
          <a:solidFill>
            <a:srgbClr val="D9D9D9"/>
          </a:solidFill>
          <a:ln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75" name="Abgerundetes Rechteck 74"/>
          <p:cNvSpPr/>
          <p:nvPr/>
        </p:nvSpPr>
        <p:spPr>
          <a:xfrm>
            <a:off x="3417888" y="2873375"/>
            <a:ext cx="1447800" cy="723900"/>
          </a:xfrm>
          <a:prstGeom prst="roundRect">
            <a:avLst/>
          </a:prstGeom>
          <a:solidFill>
            <a:srgbClr val="D9D9D9"/>
          </a:solidFill>
          <a:ln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67" name="Abgerundetes Rechteck 66"/>
          <p:cNvSpPr/>
          <p:nvPr/>
        </p:nvSpPr>
        <p:spPr>
          <a:xfrm>
            <a:off x="1828800" y="2100263"/>
            <a:ext cx="1460500" cy="442912"/>
          </a:xfrm>
          <a:prstGeom prst="roundRect">
            <a:avLst/>
          </a:prstGeom>
          <a:solidFill>
            <a:srgbClr val="D9D9D9"/>
          </a:solidFill>
          <a:ln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68" name="Abgerundetes Rechteck 67"/>
          <p:cNvSpPr/>
          <p:nvPr/>
        </p:nvSpPr>
        <p:spPr>
          <a:xfrm>
            <a:off x="3405188" y="2100263"/>
            <a:ext cx="1462087" cy="442912"/>
          </a:xfrm>
          <a:prstGeom prst="roundRect">
            <a:avLst/>
          </a:prstGeom>
          <a:solidFill>
            <a:srgbClr val="D9D9D9"/>
          </a:solidFill>
          <a:ln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grpSp>
        <p:nvGrpSpPr>
          <p:cNvPr id="65" name="Gruppieren 64"/>
          <p:cNvGrpSpPr/>
          <p:nvPr/>
        </p:nvGrpSpPr>
        <p:grpSpPr>
          <a:xfrm>
            <a:off x="1768055" y="4626507"/>
            <a:ext cx="6837274" cy="1218548"/>
            <a:chOff x="1768055" y="4590293"/>
            <a:chExt cx="6837274" cy="1218548"/>
          </a:xfrm>
          <a:solidFill>
            <a:srgbClr val="C7D0E5"/>
          </a:solidFill>
        </p:grpSpPr>
        <p:sp>
          <p:nvSpPr>
            <p:cNvPr id="59" name="Abgerundetes Rechteck 58"/>
            <p:cNvSpPr/>
            <p:nvPr/>
          </p:nvSpPr>
          <p:spPr>
            <a:xfrm>
              <a:off x="4065589" y="4590293"/>
              <a:ext cx="1086752" cy="1218548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60" name="Abgerundetes Rechteck 59"/>
            <p:cNvSpPr/>
            <p:nvPr/>
          </p:nvSpPr>
          <p:spPr>
            <a:xfrm>
              <a:off x="2915949" y="4590293"/>
              <a:ext cx="1086752" cy="1218548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61" name="Abgerundetes Rechteck 60"/>
            <p:cNvSpPr/>
            <p:nvPr/>
          </p:nvSpPr>
          <p:spPr>
            <a:xfrm>
              <a:off x="1768055" y="4590293"/>
              <a:ext cx="1086752" cy="1218548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62" name="Abgerundetes Rechteck 61"/>
            <p:cNvSpPr/>
            <p:nvPr/>
          </p:nvSpPr>
          <p:spPr>
            <a:xfrm>
              <a:off x="6366917" y="4590293"/>
              <a:ext cx="1086752" cy="1218548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63" name="Abgerundetes Rechteck 62"/>
            <p:cNvSpPr/>
            <p:nvPr/>
          </p:nvSpPr>
          <p:spPr>
            <a:xfrm>
              <a:off x="7518577" y="4590293"/>
              <a:ext cx="1086752" cy="1218548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64" name="Abgerundetes Rechteck 63"/>
            <p:cNvSpPr/>
            <p:nvPr/>
          </p:nvSpPr>
          <p:spPr>
            <a:xfrm>
              <a:off x="5218110" y="4590293"/>
              <a:ext cx="1086752" cy="1218548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</p:grpSp>
      <p:grpSp>
        <p:nvGrpSpPr>
          <p:cNvPr id="72" name="Gruppieren 71"/>
          <p:cNvGrpSpPr/>
          <p:nvPr/>
        </p:nvGrpSpPr>
        <p:grpSpPr>
          <a:xfrm>
            <a:off x="1768055" y="3984932"/>
            <a:ext cx="6837274" cy="479621"/>
            <a:chOff x="1768055" y="3984930"/>
            <a:chExt cx="6837274" cy="479621"/>
          </a:xfrm>
          <a:solidFill>
            <a:srgbClr val="C7D0E5"/>
          </a:solidFill>
        </p:grpSpPr>
        <p:sp>
          <p:nvSpPr>
            <p:cNvPr id="56" name="Abgerundetes Rechteck 55"/>
            <p:cNvSpPr/>
            <p:nvPr/>
          </p:nvSpPr>
          <p:spPr>
            <a:xfrm>
              <a:off x="4065589" y="3984930"/>
              <a:ext cx="1086752" cy="479621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57" name="Abgerundetes Rechteck 56"/>
            <p:cNvSpPr/>
            <p:nvPr/>
          </p:nvSpPr>
          <p:spPr>
            <a:xfrm>
              <a:off x="2915949" y="3984930"/>
              <a:ext cx="1086752" cy="479621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58" name="Abgerundetes Rechteck 57"/>
            <p:cNvSpPr/>
            <p:nvPr/>
          </p:nvSpPr>
          <p:spPr>
            <a:xfrm>
              <a:off x="1768055" y="3984930"/>
              <a:ext cx="1086752" cy="479621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55" name="Abgerundetes Rechteck 54"/>
            <p:cNvSpPr/>
            <p:nvPr/>
          </p:nvSpPr>
          <p:spPr>
            <a:xfrm>
              <a:off x="6366917" y="3984930"/>
              <a:ext cx="1086752" cy="479621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54" name="Abgerundetes Rechteck 53"/>
            <p:cNvSpPr/>
            <p:nvPr/>
          </p:nvSpPr>
          <p:spPr>
            <a:xfrm>
              <a:off x="7518577" y="3984930"/>
              <a:ext cx="1086752" cy="479621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52" name="Abgerundetes Rechteck 51"/>
            <p:cNvSpPr/>
            <p:nvPr/>
          </p:nvSpPr>
          <p:spPr>
            <a:xfrm>
              <a:off x="5218110" y="3984930"/>
              <a:ext cx="1086752" cy="479621"/>
            </a:xfrm>
            <a:prstGeom prst="roundRect">
              <a:avLst/>
            </a:prstGeom>
            <a:grpFill/>
            <a:ln>
              <a:solidFill>
                <a:srgbClr val="4664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</p:grpSp>
      <p:sp>
        <p:nvSpPr>
          <p:cNvPr id="43" name="Abgerundetes Rechteck 42"/>
          <p:cNvSpPr/>
          <p:nvPr/>
        </p:nvSpPr>
        <p:spPr>
          <a:xfrm>
            <a:off x="388938" y="3827463"/>
            <a:ext cx="1096962" cy="2208212"/>
          </a:xfrm>
          <a:prstGeom prst="roundRect">
            <a:avLst/>
          </a:prstGeom>
          <a:solidFill>
            <a:srgbClr val="B2D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41" name="Abgerundetes Rechteck 40"/>
          <p:cNvSpPr/>
          <p:nvPr/>
        </p:nvSpPr>
        <p:spPr>
          <a:xfrm>
            <a:off x="388938" y="2873375"/>
            <a:ext cx="1096962" cy="723900"/>
          </a:xfrm>
          <a:prstGeom prst="roundRect">
            <a:avLst/>
          </a:prstGeom>
          <a:solidFill>
            <a:srgbClr val="B2D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39" name="Abgerundetes Rechteck 38"/>
          <p:cNvSpPr/>
          <p:nvPr/>
        </p:nvSpPr>
        <p:spPr>
          <a:xfrm>
            <a:off x="1828800" y="1200150"/>
            <a:ext cx="3036888" cy="646113"/>
          </a:xfrm>
          <a:prstGeom prst="roundRect">
            <a:avLst/>
          </a:prstGeom>
          <a:solidFill>
            <a:srgbClr val="B3B3B3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35" name="Abgerundetes Rechteck 34"/>
          <p:cNvSpPr/>
          <p:nvPr/>
        </p:nvSpPr>
        <p:spPr>
          <a:xfrm>
            <a:off x="388938" y="1200150"/>
            <a:ext cx="1096962" cy="1352550"/>
          </a:xfrm>
          <a:prstGeom prst="roundRect">
            <a:avLst/>
          </a:prstGeom>
          <a:solidFill>
            <a:srgbClr val="B2D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06861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90525" y="333375"/>
            <a:ext cx="7661275" cy="56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/>
            <a:r>
              <a:rPr lang="de-DE" sz="2000" smtClean="0"/>
              <a:t>Classification of concrete with respect to modelling –  </a:t>
            </a:r>
            <a:br>
              <a:rPr lang="de-DE" sz="2000" smtClean="0"/>
            </a:br>
            <a:r>
              <a:rPr lang="de-DE" sz="2000" smtClean="0"/>
              <a:t>Proposed principle for MC 2020 (see Müller, Barcelona, 2017)</a:t>
            </a:r>
          </a:p>
        </p:txBody>
      </p:sp>
      <p:sp>
        <p:nvSpPr>
          <p:cNvPr id="206862" name="Textfeld 7"/>
          <p:cNvSpPr txBox="1">
            <a:spLocks noChangeArrowheads="1"/>
          </p:cNvSpPr>
          <p:nvPr/>
        </p:nvSpPr>
        <p:spPr bwMode="auto">
          <a:xfrm>
            <a:off x="447675" y="1584325"/>
            <a:ext cx="10017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de-DE" altLang="de-DE" sz="1400" b="1">
                <a:solidFill>
                  <a:srgbClr val="000000"/>
                </a:solidFill>
                <a:cs typeface="Arial" charset="0"/>
              </a:rPr>
              <a:t>Concrete type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447675" y="2973388"/>
            <a:ext cx="820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de-DE" altLang="de-DE" sz="1400" b="1">
                <a:solidFill>
                  <a:srgbClr val="000000"/>
                </a:solidFill>
                <a:cs typeface="Arial" charset="0"/>
              </a:rPr>
              <a:t>Model</a:t>
            </a:r>
          </a:p>
          <a:p>
            <a:pPr eaLnBrk="0" hangingPunct="0"/>
            <a:r>
              <a:rPr lang="de-DE" altLang="de-DE" sz="1400" b="1">
                <a:solidFill>
                  <a:srgbClr val="000000"/>
                </a:solidFill>
                <a:cs typeface="Arial" charset="0"/>
              </a:rPr>
              <a:t>basis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447675" y="4318000"/>
            <a:ext cx="103346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de-DE" altLang="de-DE" sz="1400" b="1">
                <a:solidFill>
                  <a:srgbClr val="000000"/>
                </a:solidFill>
                <a:cs typeface="Arial" charset="0"/>
              </a:rPr>
              <a:t>Validity ranges of strength- based models</a:t>
            </a:r>
          </a:p>
        </p:txBody>
      </p:sp>
      <p:sp>
        <p:nvSpPr>
          <p:cNvPr id="206865" name="Textfeld 10"/>
          <p:cNvSpPr txBox="1">
            <a:spLocks noChangeArrowheads="1"/>
          </p:cNvSpPr>
          <p:nvPr/>
        </p:nvSpPr>
        <p:spPr bwMode="auto">
          <a:xfrm>
            <a:off x="2432050" y="1260475"/>
            <a:ext cx="18986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altLang="de-DE" sz="1400" b="1">
                <a:solidFill>
                  <a:srgbClr val="000000"/>
                </a:solidFill>
                <a:cs typeface="Arial" charset="0"/>
              </a:rPr>
              <a:t>Conventional</a:t>
            </a:r>
          </a:p>
          <a:p>
            <a:pPr eaLnBrk="0" hangingPunct="0"/>
            <a:r>
              <a:rPr lang="de-DE" altLang="de-DE" sz="1400" b="1">
                <a:solidFill>
                  <a:srgbClr val="000000"/>
                </a:solidFill>
                <a:cs typeface="Arial" charset="0"/>
              </a:rPr>
              <a:t>concrete: NSC, HSC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2135188" y="2962275"/>
            <a:ext cx="858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strength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(grade)</a:t>
            </a:r>
          </a:p>
        </p:txBody>
      </p:sp>
      <p:sp>
        <p:nvSpPr>
          <p:cNvPr id="206867" name="Textfeld 12"/>
          <p:cNvSpPr txBox="1">
            <a:spLocks noChangeArrowheads="1"/>
          </p:cNvSpPr>
          <p:nvPr/>
        </p:nvSpPr>
        <p:spPr bwMode="auto">
          <a:xfrm>
            <a:off x="2259013" y="2159000"/>
            <a:ext cx="611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new</a:t>
            </a:r>
          </a:p>
        </p:txBody>
      </p:sp>
      <p:sp>
        <p:nvSpPr>
          <p:cNvPr id="206868" name="Textfeld 13"/>
          <p:cNvSpPr txBox="1">
            <a:spLocks noChangeArrowheads="1"/>
          </p:cNvSpPr>
          <p:nvPr/>
        </p:nvSpPr>
        <p:spPr bwMode="auto">
          <a:xfrm>
            <a:off x="3830638" y="2159000"/>
            <a:ext cx="611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old</a:t>
            </a: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3430588" y="2854325"/>
            <a:ext cx="15081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strength (grade) 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and / or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performance</a:t>
            </a:r>
          </a:p>
        </p:txBody>
      </p:sp>
      <p:grpSp>
        <p:nvGrpSpPr>
          <p:cNvPr id="206870" name="Gruppieren 78"/>
          <p:cNvGrpSpPr>
            <a:grpSpLocks/>
          </p:cNvGrpSpPr>
          <p:nvPr/>
        </p:nvGrpSpPr>
        <p:grpSpPr bwMode="auto">
          <a:xfrm>
            <a:off x="5676900" y="1200150"/>
            <a:ext cx="2705100" cy="646113"/>
            <a:chOff x="5663223" y="1200151"/>
            <a:chExt cx="2704614" cy="646367"/>
          </a:xfrm>
        </p:grpSpPr>
        <p:sp>
          <p:nvSpPr>
            <p:cNvPr id="40" name="Abgerundetes Rechteck 39"/>
            <p:cNvSpPr/>
            <p:nvPr/>
          </p:nvSpPr>
          <p:spPr>
            <a:xfrm>
              <a:off x="5663223" y="1200151"/>
              <a:ext cx="2704614" cy="646367"/>
            </a:xfrm>
            <a:prstGeom prst="roundRect">
              <a:avLst/>
            </a:prstGeom>
            <a:solidFill>
              <a:srgbClr val="B3B3B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 b="1">
                <a:solidFill>
                  <a:srgbClr val="FFFFFF"/>
                </a:solidFill>
              </a:endParaRPr>
            </a:p>
          </p:txBody>
        </p:sp>
        <p:sp>
          <p:nvSpPr>
            <p:cNvPr id="206904" name="Textfeld 15"/>
            <p:cNvSpPr txBox="1">
              <a:spLocks noChangeArrowheads="1"/>
            </p:cNvSpPr>
            <p:nvPr/>
          </p:nvSpPr>
          <p:spPr bwMode="auto">
            <a:xfrm>
              <a:off x="6226692" y="1260067"/>
              <a:ext cx="1692788" cy="52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altLang="de-DE" sz="1400" b="1">
                  <a:solidFill>
                    <a:srgbClr val="000000"/>
                  </a:solidFill>
                  <a:cs typeface="Arial" charset="0"/>
                </a:rPr>
                <a:t>Non-conventional</a:t>
              </a:r>
            </a:p>
            <a:p>
              <a:pPr eaLnBrk="0" hangingPunct="0"/>
              <a:r>
                <a:rPr lang="de-DE" altLang="de-DE" sz="1400" b="1">
                  <a:solidFill>
                    <a:srgbClr val="000000"/>
                  </a:solidFill>
                  <a:cs typeface="Arial" charset="0"/>
                </a:rPr>
                <a:t>concrete</a:t>
              </a:r>
            </a:p>
          </p:txBody>
        </p:sp>
      </p:grpSp>
      <p:grpSp>
        <p:nvGrpSpPr>
          <p:cNvPr id="206871" name="Gruppieren 76"/>
          <p:cNvGrpSpPr>
            <a:grpSpLocks/>
          </p:cNvGrpSpPr>
          <p:nvPr/>
        </p:nvGrpSpPr>
        <p:grpSpPr bwMode="auto">
          <a:xfrm>
            <a:off x="5432425" y="2100263"/>
            <a:ext cx="3194050" cy="442912"/>
            <a:chOff x="5431948" y="2036291"/>
            <a:chExt cx="3194854" cy="444287"/>
          </a:xfrm>
        </p:grpSpPr>
        <p:sp>
          <p:nvSpPr>
            <p:cNvPr id="69" name="Abgerundetes Rechteck 68"/>
            <p:cNvSpPr/>
            <p:nvPr/>
          </p:nvSpPr>
          <p:spPr>
            <a:xfrm>
              <a:off x="5431948" y="2036291"/>
              <a:ext cx="881285" cy="444287"/>
            </a:xfrm>
            <a:prstGeom prst="roundRect">
              <a:avLst/>
            </a:prstGeom>
            <a:solidFill>
              <a:srgbClr val="D9D9D9"/>
            </a:solidFill>
            <a:ln>
              <a:solidFill>
                <a:srgbClr val="4D4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70" name="Abgerundetes Rechteck 69"/>
            <p:cNvSpPr/>
            <p:nvPr/>
          </p:nvSpPr>
          <p:spPr>
            <a:xfrm>
              <a:off x="6581587" y="2036291"/>
              <a:ext cx="881285" cy="444287"/>
            </a:xfrm>
            <a:prstGeom prst="roundRect">
              <a:avLst/>
            </a:prstGeom>
            <a:solidFill>
              <a:srgbClr val="D9D9D9"/>
            </a:solidFill>
            <a:ln>
              <a:solidFill>
                <a:srgbClr val="4D4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71" name="Abgerundetes Rechteck 70"/>
            <p:cNvSpPr/>
            <p:nvPr/>
          </p:nvSpPr>
          <p:spPr>
            <a:xfrm>
              <a:off x="7745518" y="2036291"/>
              <a:ext cx="881284" cy="444287"/>
            </a:xfrm>
            <a:prstGeom prst="roundRect">
              <a:avLst/>
            </a:prstGeom>
            <a:solidFill>
              <a:srgbClr val="D9D9D9"/>
            </a:solidFill>
            <a:ln>
              <a:solidFill>
                <a:srgbClr val="4D4D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de-DE" sz="1400">
                <a:solidFill>
                  <a:srgbClr val="FFFFFF"/>
                </a:solidFill>
              </a:endParaRPr>
            </a:p>
          </p:txBody>
        </p:sp>
        <p:sp>
          <p:nvSpPr>
            <p:cNvPr id="206900" name="Textfeld 16"/>
            <p:cNvSpPr txBox="1">
              <a:spLocks noChangeArrowheads="1"/>
            </p:cNvSpPr>
            <p:nvPr/>
          </p:nvSpPr>
          <p:spPr bwMode="auto">
            <a:xfrm>
              <a:off x="5449702" y="2095016"/>
              <a:ext cx="845756" cy="308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de-DE" altLang="de-DE" sz="1400">
                  <a:solidFill>
                    <a:srgbClr val="000000"/>
                  </a:solidFill>
                  <a:cs typeface="Arial" charset="0"/>
                </a:rPr>
                <a:t>UHPC</a:t>
              </a:r>
            </a:p>
          </p:txBody>
        </p:sp>
        <p:sp>
          <p:nvSpPr>
            <p:cNvPr id="206901" name="Textfeld 17"/>
            <p:cNvSpPr txBox="1">
              <a:spLocks noChangeArrowheads="1"/>
            </p:cNvSpPr>
            <p:nvPr/>
          </p:nvSpPr>
          <p:spPr bwMode="auto">
            <a:xfrm>
              <a:off x="6599479" y="2095016"/>
              <a:ext cx="845756" cy="308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de-DE" altLang="de-DE" sz="1400">
                  <a:solidFill>
                    <a:srgbClr val="000000"/>
                  </a:solidFill>
                  <a:cs typeface="Arial" charset="0"/>
                </a:rPr>
                <a:t>ECO</a:t>
              </a:r>
            </a:p>
          </p:txBody>
        </p:sp>
        <p:sp>
          <p:nvSpPr>
            <p:cNvPr id="206902" name="Textfeld 18"/>
            <p:cNvSpPr txBox="1">
              <a:spLocks noChangeArrowheads="1"/>
            </p:cNvSpPr>
            <p:nvPr/>
          </p:nvSpPr>
          <p:spPr bwMode="auto">
            <a:xfrm>
              <a:off x="7763292" y="2095016"/>
              <a:ext cx="845756" cy="308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de-DE" altLang="de-DE" sz="1400">
                  <a:solidFill>
                    <a:srgbClr val="000000"/>
                  </a:solidFill>
                  <a:cs typeface="Arial" charset="0"/>
                </a:rPr>
                <a:t>other</a:t>
              </a:r>
            </a:p>
          </p:txBody>
        </p:sp>
      </p:grpSp>
      <p:sp>
        <p:nvSpPr>
          <p:cNvPr id="76" name="Abgerundetes Rechteck 75"/>
          <p:cNvSpPr/>
          <p:nvPr/>
        </p:nvSpPr>
        <p:spPr>
          <a:xfrm>
            <a:off x="5681663" y="2873375"/>
            <a:ext cx="2695575" cy="723900"/>
          </a:xfrm>
          <a:prstGeom prst="roundRect">
            <a:avLst/>
          </a:prstGeom>
          <a:solidFill>
            <a:srgbClr val="D9D9D9"/>
          </a:solidFill>
          <a:ln>
            <a:solidFill>
              <a:srgbClr val="4D4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6064250" y="2962275"/>
            <a:ext cx="1987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concrete performance based on tests</a:t>
            </a:r>
          </a:p>
        </p:txBody>
      </p:sp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1970088" y="4078288"/>
            <a:ext cx="682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binder</a:t>
            </a:r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3024188" y="4078288"/>
            <a:ext cx="869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c [kg/m³]</a:t>
            </a:r>
          </a:p>
        </p:txBody>
      </p: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4381500" y="4078288"/>
            <a:ext cx="454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w/c</a:t>
            </a:r>
          </a:p>
        </p:txBody>
      </p:sp>
      <p:sp>
        <p:nvSpPr>
          <p:cNvPr id="24" name="Textfeld 23"/>
          <p:cNvSpPr txBox="1">
            <a:spLocks noChangeArrowheads="1"/>
          </p:cNvSpPr>
          <p:nvPr/>
        </p:nvSpPr>
        <p:spPr bwMode="auto">
          <a:xfrm>
            <a:off x="5221288" y="4078288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aggregates</a:t>
            </a:r>
          </a:p>
        </p:txBody>
      </p:sp>
      <p:sp>
        <p:nvSpPr>
          <p:cNvPr id="25" name="Textfeld 24"/>
          <p:cNvSpPr txBox="1">
            <a:spLocks noChangeArrowheads="1"/>
          </p:cNvSpPr>
          <p:nvPr/>
        </p:nvSpPr>
        <p:spPr bwMode="auto">
          <a:xfrm>
            <a:off x="6459538" y="4078288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additions</a:t>
            </a: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7529513" y="4078288"/>
            <a:ext cx="1058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admixtures</a:t>
            </a:r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1897063" y="4660900"/>
            <a:ext cx="78263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CEM I</a:t>
            </a:r>
            <a:endParaRPr lang="de-DE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CEM II</a:t>
            </a:r>
            <a:endParaRPr lang="de-DE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CEM III</a:t>
            </a:r>
            <a:endParaRPr lang="de-DE" altLang="de-DE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or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similar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3144838" y="4983163"/>
            <a:ext cx="630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350</a:t>
            </a:r>
          </a:p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± 150</a:t>
            </a:r>
          </a:p>
        </p:txBody>
      </p:sp>
      <p:sp>
        <p:nvSpPr>
          <p:cNvPr id="30" name="Textfeld 29"/>
          <p:cNvSpPr txBox="1">
            <a:spLocks noChangeArrowheads="1"/>
          </p:cNvSpPr>
          <p:nvPr/>
        </p:nvSpPr>
        <p:spPr bwMode="auto">
          <a:xfrm>
            <a:off x="5187950" y="4660900"/>
            <a:ext cx="115093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normal/LWA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sand/gravel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acc. to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NS, CEN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or ISO</a:t>
            </a:r>
          </a:p>
        </p:txBody>
      </p:sp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6469063" y="4660900"/>
            <a:ext cx="914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type,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amount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acc. to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NS, CEN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or ISO</a:t>
            </a: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4267200" y="4983163"/>
            <a:ext cx="679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0.50</a:t>
            </a:r>
          </a:p>
          <a:p>
            <a:pPr algn="ctr"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± 0.20</a:t>
            </a:r>
          </a:p>
        </p:txBody>
      </p:sp>
      <p:sp>
        <p:nvSpPr>
          <p:cNvPr id="34" name="Textfeld 33"/>
          <p:cNvSpPr txBox="1">
            <a:spLocks noChangeArrowheads="1"/>
          </p:cNvSpPr>
          <p:nvPr/>
        </p:nvSpPr>
        <p:spPr bwMode="auto">
          <a:xfrm>
            <a:off x="7621588" y="4660900"/>
            <a:ext cx="914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type,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amount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acc. to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NS, CEN</a:t>
            </a:r>
          </a:p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or ISO</a:t>
            </a:r>
          </a:p>
        </p:txBody>
      </p:sp>
      <p:sp>
        <p:nvSpPr>
          <p:cNvPr id="66" name="Abgerundetes Rechteck 65"/>
          <p:cNvSpPr/>
          <p:nvPr/>
        </p:nvSpPr>
        <p:spPr>
          <a:xfrm>
            <a:off x="1624013" y="3827463"/>
            <a:ext cx="7134225" cy="2206625"/>
          </a:xfrm>
          <a:prstGeom prst="roundRect">
            <a:avLst>
              <a:gd name="adj" fmla="val 7581"/>
            </a:avLst>
          </a:prstGeom>
          <a:noFill/>
          <a:ln>
            <a:solidFill>
              <a:srgbClr val="4664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400">
              <a:solidFill>
                <a:srgbClr val="FFFFFF"/>
              </a:solidFill>
            </a:endParaRPr>
          </a:p>
        </p:txBody>
      </p:sp>
      <p:cxnSp>
        <p:nvCxnSpPr>
          <p:cNvPr id="109" name="Gerader Verbinder 108"/>
          <p:cNvCxnSpPr>
            <a:stCxn id="67" idx="0"/>
          </p:cNvCxnSpPr>
          <p:nvPr/>
        </p:nvCxnSpPr>
        <p:spPr>
          <a:xfrm flipV="1">
            <a:off x="2559050" y="1846263"/>
            <a:ext cx="0" cy="25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r Verbinder 109"/>
          <p:cNvCxnSpPr>
            <a:stCxn id="97" idx="0"/>
          </p:cNvCxnSpPr>
          <p:nvPr/>
        </p:nvCxnSpPr>
        <p:spPr>
          <a:xfrm flipV="1">
            <a:off x="2554288" y="2538413"/>
            <a:ext cx="4762" cy="334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 flipV="1">
            <a:off x="4138613" y="1846263"/>
            <a:ext cx="0" cy="25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/>
          <p:cNvCxnSpPr/>
          <p:nvPr/>
        </p:nvCxnSpPr>
        <p:spPr>
          <a:xfrm flipV="1">
            <a:off x="4133850" y="2538413"/>
            <a:ext cx="4763" cy="3349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/>
          <p:cNvCxnSpPr/>
          <p:nvPr/>
        </p:nvCxnSpPr>
        <p:spPr>
          <a:xfrm flipV="1">
            <a:off x="5856288" y="1846263"/>
            <a:ext cx="0" cy="25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r Verbinder 115"/>
          <p:cNvCxnSpPr/>
          <p:nvPr/>
        </p:nvCxnSpPr>
        <p:spPr>
          <a:xfrm flipV="1">
            <a:off x="8186738" y="1846263"/>
            <a:ext cx="0" cy="25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r Verbinder 116"/>
          <p:cNvCxnSpPr/>
          <p:nvPr/>
        </p:nvCxnSpPr>
        <p:spPr>
          <a:xfrm flipV="1">
            <a:off x="7024688" y="1846263"/>
            <a:ext cx="0" cy="254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 flipV="1">
            <a:off x="5861050" y="2538413"/>
            <a:ext cx="0" cy="1746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 flipV="1">
            <a:off x="8199438" y="2538413"/>
            <a:ext cx="0" cy="1746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r Verbinder 126"/>
          <p:cNvCxnSpPr/>
          <p:nvPr/>
        </p:nvCxnSpPr>
        <p:spPr>
          <a:xfrm>
            <a:off x="5856288" y="2713038"/>
            <a:ext cx="23431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75" grpId="0" animBg="1"/>
      <p:bldP spid="43" grpId="0" animBg="1"/>
      <p:bldP spid="41" grpId="0" animBg="1"/>
      <p:bldP spid="9" grpId="0"/>
      <p:bldP spid="10" grpId="0"/>
      <p:bldP spid="12" grpId="0"/>
      <p:bldP spid="15" grpId="0"/>
      <p:bldP spid="76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3" grpId="0"/>
      <p:bldP spid="34" grpId="0"/>
      <p:bldP spid="6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90525" y="333375"/>
            <a:ext cx="7385050" cy="56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/>
            <a:r>
              <a:rPr lang="de-DE" smtClean="0"/>
              <a:t>Testing of non-conventional concretes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436563" y="1104900"/>
          <a:ext cx="8050212" cy="535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5557">
                  <a:extLst>
                    <a:ext uri="{9D8B030D-6E8A-4147-A177-3AD203B41FA5}"/>
                  </a:extLst>
                </a:gridCol>
                <a:gridCol w="1508656">
                  <a:extLst>
                    <a:ext uri="{9D8B030D-6E8A-4147-A177-3AD203B41FA5}"/>
                  </a:extLst>
                </a:gridCol>
                <a:gridCol w="2125035">
                  <a:extLst>
                    <a:ext uri="{9D8B030D-6E8A-4147-A177-3AD203B41FA5}"/>
                  </a:extLst>
                </a:gridCol>
                <a:gridCol w="2271058">
                  <a:extLst>
                    <a:ext uri="{9D8B030D-6E8A-4147-A177-3AD203B41FA5}"/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Type </a:t>
                      </a:r>
                      <a:r>
                        <a:rPr lang="de-DE" sz="1500" dirty="0" err="1" smtClean="0"/>
                        <a:t>of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test</a:t>
                      </a:r>
                      <a:r>
                        <a:rPr lang="de-DE" sz="1500" dirty="0" smtClean="0"/>
                        <a:t>  ⃰ </a:t>
                      </a:r>
                      <a:r>
                        <a:rPr lang="de-DE" sz="1500" baseline="30000" dirty="0" smtClean="0"/>
                        <a:t>)</a:t>
                      </a:r>
                      <a:endParaRPr lang="de-DE" sz="15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Test </a:t>
                      </a:r>
                      <a:r>
                        <a:rPr lang="de-DE" sz="1500" dirty="0" err="1" smtClean="0"/>
                        <a:t>guideline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Scope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of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testing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Basis </a:t>
                      </a:r>
                      <a:r>
                        <a:rPr lang="de-DE" sz="1500" dirty="0" err="1" smtClean="0"/>
                        <a:t>of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modelling</a:t>
                      </a:r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Unit </a:t>
                      </a:r>
                      <a:r>
                        <a:rPr lang="de-DE" sz="1500" dirty="0" err="1" smtClean="0"/>
                        <a:t>weight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EN 12390-7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see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guideline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-</a:t>
                      </a:r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Compressive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strength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EN 12390-3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see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guideline</a:t>
                      </a:r>
                      <a:r>
                        <a:rPr lang="de-DE" sz="1500" dirty="0" smtClean="0"/>
                        <a:t> 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-</a:t>
                      </a:r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Strength</a:t>
                      </a:r>
                      <a:r>
                        <a:rPr lang="de-DE" sz="1500" baseline="0" dirty="0" smtClean="0"/>
                        <a:t> </a:t>
                      </a:r>
                      <a:r>
                        <a:rPr lang="de-DE" sz="1500" baseline="0" dirty="0" err="1" smtClean="0"/>
                        <a:t>development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EN 12390-3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3,</a:t>
                      </a:r>
                      <a:r>
                        <a:rPr lang="de-DE" sz="1500" baseline="0" dirty="0" smtClean="0"/>
                        <a:t> 28, 180 </a:t>
                      </a:r>
                      <a:r>
                        <a:rPr lang="de-DE" sz="1500" baseline="0" dirty="0" err="1" smtClean="0"/>
                        <a:t>days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eq</a:t>
                      </a:r>
                      <a:r>
                        <a:rPr lang="de-DE" sz="1500" dirty="0" smtClean="0"/>
                        <a:t>.</a:t>
                      </a:r>
                      <a:r>
                        <a:rPr lang="de-DE" sz="1500" baseline="0" dirty="0" smtClean="0"/>
                        <a:t> …. </a:t>
                      </a:r>
                      <a:r>
                        <a:rPr lang="de-DE" sz="1500" dirty="0" smtClean="0"/>
                        <a:t>in MC 2020</a:t>
                      </a:r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Stress-</a:t>
                      </a:r>
                      <a:r>
                        <a:rPr lang="de-DE" sz="1500" dirty="0" err="1" smtClean="0"/>
                        <a:t>strain</a:t>
                      </a:r>
                      <a:r>
                        <a:rPr lang="de-DE" sz="1500" baseline="0" dirty="0" smtClean="0"/>
                        <a:t> </a:t>
                      </a:r>
                      <a:r>
                        <a:rPr lang="de-DE" sz="1500" baseline="0" dirty="0" err="1" smtClean="0"/>
                        <a:t>behavior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EN 12390-5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see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guideline</a:t>
                      </a:r>
                      <a:endParaRPr lang="de-DE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-</a:t>
                      </a:r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High </a:t>
                      </a:r>
                      <a:r>
                        <a:rPr lang="de-DE" sz="1500" dirty="0" err="1" smtClean="0"/>
                        <a:t>sustained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loads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EN</a:t>
                      </a:r>
                      <a:r>
                        <a:rPr lang="de-DE" sz="1500" baseline="0" dirty="0" smtClean="0"/>
                        <a:t> ….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baseline="0" dirty="0" smtClean="0"/>
                        <a:t>stress </a:t>
                      </a:r>
                      <a:r>
                        <a:rPr lang="de-DE" sz="1500" baseline="0" dirty="0" err="1" smtClean="0"/>
                        <a:t>level</a:t>
                      </a:r>
                      <a:r>
                        <a:rPr lang="de-DE" sz="1500" baseline="0" dirty="0" smtClean="0"/>
                        <a:t> 0,7; 0,8; 0,9 </a:t>
                      </a:r>
                      <a:endParaRPr lang="de-DE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eq</a:t>
                      </a:r>
                      <a:r>
                        <a:rPr lang="de-DE" sz="1500" dirty="0" smtClean="0"/>
                        <a:t>. ….</a:t>
                      </a:r>
                      <a:r>
                        <a:rPr lang="de-DE" sz="1500" baseline="0" dirty="0" smtClean="0"/>
                        <a:t> i</a:t>
                      </a:r>
                      <a:r>
                        <a:rPr lang="de-DE" sz="1500" dirty="0" smtClean="0"/>
                        <a:t>n MC 2020</a:t>
                      </a:r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500" dirty="0" err="1" smtClean="0"/>
                        <a:t>Creep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and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shrinkage</a:t>
                      </a:r>
                      <a:endParaRPr lang="de-DE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EN</a:t>
                      </a:r>
                      <a:r>
                        <a:rPr lang="de-DE" sz="1500" baseline="0" dirty="0" smtClean="0"/>
                        <a:t> ….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see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guideline</a:t>
                      </a:r>
                      <a:endParaRPr lang="de-DE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eq</a:t>
                      </a:r>
                      <a:r>
                        <a:rPr lang="de-DE" sz="1500" dirty="0" smtClean="0"/>
                        <a:t>. …. in MC 2020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Tensile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str.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and</a:t>
                      </a:r>
                      <a:r>
                        <a:rPr lang="de-DE" sz="1500" baseline="0" dirty="0" smtClean="0"/>
                        <a:t> </a:t>
                      </a:r>
                      <a:r>
                        <a:rPr lang="de-DE" sz="1500" baseline="0" dirty="0" err="1" smtClean="0"/>
                        <a:t>fracture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RILEM CPC 7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see</a:t>
                      </a:r>
                      <a:r>
                        <a:rPr lang="de-DE" sz="1500" dirty="0" smtClean="0"/>
                        <a:t> </a:t>
                      </a:r>
                      <a:r>
                        <a:rPr lang="de-DE" sz="1500" dirty="0" err="1" smtClean="0"/>
                        <a:t>guideline</a:t>
                      </a:r>
                      <a:endParaRPr lang="de-DE" sz="15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eq</a:t>
                      </a:r>
                      <a:r>
                        <a:rPr lang="de-DE" sz="1500" dirty="0" smtClean="0"/>
                        <a:t>. …. in MC 2020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Bond </a:t>
                      </a:r>
                      <a:r>
                        <a:rPr lang="de-DE" sz="1500" dirty="0" err="1" smtClean="0"/>
                        <a:t>behavior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….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Reinforcement</a:t>
                      </a:r>
                      <a:r>
                        <a:rPr lang="de-DE" sz="1500" baseline="0" dirty="0" smtClean="0"/>
                        <a:t> </a:t>
                      </a:r>
                      <a:r>
                        <a:rPr lang="de-DE" sz="1500" baseline="0" dirty="0" err="1" smtClean="0"/>
                        <a:t>corrosion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….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Transport</a:t>
                      </a:r>
                      <a:r>
                        <a:rPr lang="de-DE" sz="1500" baseline="0" dirty="0" smtClean="0"/>
                        <a:t> </a:t>
                      </a:r>
                      <a:r>
                        <a:rPr lang="de-DE" sz="1500" baseline="0" dirty="0" err="1" smtClean="0"/>
                        <a:t>characterist</a:t>
                      </a:r>
                      <a:r>
                        <a:rPr lang="de-DE" sz="1500" baseline="0" dirty="0" smtClean="0"/>
                        <a:t>.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….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err="1" smtClean="0"/>
                        <a:t>Durability</a:t>
                      </a:r>
                      <a:r>
                        <a:rPr lang="de-DE" sz="1500" baseline="0" dirty="0" smtClean="0"/>
                        <a:t> </a:t>
                      </a:r>
                      <a:r>
                        <a:rPr lang="de-DE" sz="1500" baseline="0" dirty="0" err="1" smtClean="0"/>
                        <a:t>behavior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….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500" dirty="0" smtClean="0"/>
                        <a:t>….</a:t>
                      </a:r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5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07946" name="Textfeld 3"/>
          <p:cNvSpPr txBox="1">
            <a:spLocks noChangeArrowheads="1"/>
          </p:cNvSpPr>
          <p:nvPr/>
        </p:nvSpPr>
        <p:spPr bwMode="auto">
          <a:xfrm>
            <a:off x="415925" y="5940425"/>
            <a:ext cx="8258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400">
                <a:solidFill>
                  <a:srgbClr val="000000"/>
                </a:solidFill>
                <a:cs typeface="Arial" charset="0"/>
              </a:rPr>
              <a:t>⃰ </a:t>
            </a:r>
            <a:r>
              <a:rPr lang="de-DE" sz="1400" b="1">
                <a:solidFill>
                  <a:srgbClr val="000000"/>
                </a:solidFill>
                <a:cs typeface="Arial" charset="0"/>
              </a:rPr>
              <a:t>) depending on the field of application of the concrete (see corresponding flow chard)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8" name="Rectangle 59"/>
          <p:cNvSpPr>
            <a:spLocks noChangeArrowheads="1"/>
          </p:cNvSpPr>
          <p:nvPr/>
        </p:nvSpPr>
        <p:spPr bwMode="auto">
          <a:xfrm>
            <a:off x="388938" y="1560513"/>
            <a:ext cx="4086225" cy="10461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79" name="Rectangle 59"/>
          <p:cNvSpPr>
            <a:spLocks noChangeArrowheads="1"/>
          </p:cNvSpPr>
          <p:nvPr/>
        </p:nvSpPr>
        <p:spPr bwMode="auto">
          <a:xfrm>
            <a:off x="400050" y="3033713"/>
            <a:ext cx="4084638" cy="25336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en-ID" altLang="de-DE" sz="1600">
                <a:solidFill>
                  <a:srgbClr val="000000"/>
                </a:solidFill>
                <a:cs typeface="Arial" charset="0"/>
              </a:rPr>
              <a:t> 	</a:t>
            </a:r>
          </a:p>
          <a:p>
            <a:pPr eaLnBrk="0" hangingPunct="0"/>
            <a:r>
              <a:rPr lang="en-ID" altLang="de-DE" sz="1600">
                <a:solidFill>
                  <a:srgbClr val="000000"/>
                </a:solidFill>
                <a:cs typeface="Arial" charset="0"/>
              </a:rPr>
              <a:t>      Basic creep:</a:t>
            </a: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en-ID" altLang="de-DE" sz="1600">
                <a:solidFill>
                  <a:srgbClr val="000000"/>
                </a:solidFill>
                <a:cs typeface="Arial" charset="0"/>
              </a:rPr>
              <a:t>	</a:t>
            </a:r>
          </a:p>
          <a:p>
            <a:pPr eaLnBrk="0" hangingPunct="0"/>
            <a:r>
              <a:rPr lang="en-ID" altLang="de-DE" sz="1600">
                <a:solidFill>
                  <a:srgbClr val="000000"/>
                </a:solidFill>
                <a:cs typeface="Arial" charset="0"/>
              </a:rPr>
              <a:t>      Drying creep:</a:t>
            </a: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8474" name="Object 42"/>
          <p:cNvGraphicFramePr>
            <a:graphicFrameLocks noChangeAspect="1"/>
          </p:cNvGraphicFramePr>
          <p:nvPr/>
        </p:nvGraphicFramePr>
        <p:xfrm>
          <a:off x="600075" y="1735138"/>
          <a:ext cx="2741613" cy="277812"/>
        </p:xfrm>
        <a:graphic>
          <a:graphicData uri="http://schemas.openxmlformats.org/presentationml/2006/ole">
            <p:oleObj spid="_x0000_s18474" name="Formel" r:id="rId4" imgW="2260600" imgH="228600" progId="Equation.3">
              <p:embed/>
            </p:oleObj>
          </a:graphicData>
        </a:graphic>
      </p:graphicFrame>
      <p:graphicFrame>
        <p:nvGraphicFramePr>
          <p:cNvPr id="18475" name="Object 43"/>
          <p:cNvGraphicFramePr>
            <a:graphicFrameLocks noChangeAspect="1"/>
          </p:cNvGraphicFramePr>
          <p:nvPr/>
        </p:nvGraphicFramePr>
        <p:xfrm>
          <a:off x="831850" y="3467100"/>
          <a:ext cx="3124200" cy="735013"/>
        </p:xfrm>
        <a:graphic>
          <a:graphicData uri="http://schemas.openxmlformats.org/presentationml/2006/ole">
            <p:oleObj spid="_x0000_s18475" name="Formel" r:id="rId5" imgW="2578100" imgH="609600" progId="Equation.3">
              <p:embed/>
            </p:oleObj>
          </a:graphicData>
        </a:graphic>
      </p:graphicFrame>
      <p:graphicFrame>
        <p:nvGraphicFramePr>
          <p:cNvPr id="18476" name="Object 44"/>
          <p:cNvGraphicFramePr>
            <a:graphicFrameLocks noChangeAspect="1"/>
          </p:cNvGraphicFramePr>
          <p:nvPr/>
        </p:nvGraphicFramePr>
        <p:xfrm>
          <a:off x="831850" y="4733925"/>
          <a:ext cx="2463800" cy="612775"/>
        </p:xfrm>
        <a:graphic>
          <a:graphicData uri="http://schemas.openxmlformats.org/presentationml/2006/ole">
            <p:oleObj spid="_x0000_s18476" name="Formel" r:id="rId6" imgW="2032000" imgH="508000" progId="Equation.3">
              <p:embed/>
            </p:oleObj>
          </a:graphicData>
        </a:graphic>
      </p:graphicFrame>
      <p:sp>
        <p:nvSpPr>
          <p:cNvPr id="18480" name="Rectangle 19"/>
          <p:cNvSpPr>
            <a:spLocks noChangeArrowheads="1"/>
          </p:cNvSpPr>
          <p:nvPr/>
        </p:nvSpPr>
        <p:spPr bwMode="auto">
          <a:xfrm>
            <a:off x="388938" y="1206500"/>
            <a:ext cx="4086225" cy="3238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81" name="Text Box 20"/>
          <p:cNvSpPr txBox="1">
            <a:spLocks noChangeArrowheads="1"/>
          </p:cNvSpPr>
          <p:nvPr/>
        </p:nvSpPr>
        <p:spPr bwMode="auto">
          <a:xfrm>
            <a:off x="509588" y="1236663"/>
            <a:ext cx="32115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buSzPct val="120000"/>
              <a:tabLst>
                <a:tab pos="381000" algn="l"/>
              </a:tabLst>
            </a:pPr>
            <a:r>
              <a:rPr lang="de-DE" altLang="en-US" sz="1600" b="1">
                <a:solidFill>
                  <a:srgbClr val="FFFFFF"/>
                </a:solidFill>
                <a:cs typeface="Arial" charset="0"/>
              </a:rPr>
              <a:t>Creep model refinement</a:t>
            </a:r>
          </a:p>
        </p:txBody>
      </p:sp>
      <p:sp>
        <p:nvSpPr>
          <p:cNvPr id="18482" name="Rectangle 19"/>
          <p:cNvSpPr>
            <a:spLocks noChangeArrowheads="1"/>
          </p:cNvSpPr>
          <p:nvPr/>
        </p:nvSpPr>
        <p:spPr bwMode="auto">
          <a:xfrm>
            <a:off x="388938" y="2665413"/>
            <a:ext cx="4086225" cy="3238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83" name="Text Box 20"/>
          <p:cNvSpPr txBox="1">
            <a:spLocks noChangeArrowheads="1"/>
          </p:cNvSpPr>
          <p:nvPr/>
        </p:nvSpPr>
        <p:spPr bwMode="auto">
          <a:xfrm>
            <a:off x="509588" y="2695575"/>
            <a:ext cx="39544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buSzPct val="120000"/>
              <a:tabLst>
                <a:tab pos="381000" algn="l"/>
              </a:tabLst>
            </a:pPr>
            <a:r>
              <a:rPr lang="de-DE" altLang="en-US" sz="1600" b="1">
                <a:solidFill>
                  <a:srgbClr val="FFFFFF"/>
                </a:solidFill>
                <a:cs typeface="Arial" charset="0"/>
              </a:rPr>
              <a:t>Time-development functions refinement</a:t>
            </a:r>
          </a:p>
        </p:txBody>
      </p:sp>
      <p:sp>
        <p:nvSpPr>
          <p:cNvPr id="18484" name="Textfeld 122"/>
          <p:cNvSpPr txBox="1">
            <a:spLocks noChangeArrowheads="1"/>
          </p:cNvSpPr>
          <p:nvPr/>
        </p:nvSpPr>
        <p:spPr bwMode="auto">
          <a:xfrm>
            <a:off x="1895475" y="2068513"/>
            <a:ext cx="2565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altLang="de-DE" sz="1200">
                <a:solidFill>
                  <a:srgbClr val="0070C0"/>
                </a:solidFill>
                <a:cs typeface="Arial" charset="0"/>
              </a:rPr>
              <a:t>adaption factors </a:t>
            </a:r>
          </a:p>
          <a:p>
            <a:pPr eaLnBrk="0" hangingPunct="0"/>
            <a:r>
              <a:rPr lang="de-DE" altLang="de-DE" sz="1200">
                <a:solidFill>
                  <a:srgbClr val="0070C0"/>
                </a:solidFill>
                <a:cs typeface="Arial" charset="0"/>
              </a:rPr>
              <a:t>equal 1.0 or determined by tests </a:t>
            </a:r>
          </a:p>
        </p:txBody>
      </p:sp>
      <p:cxnSp>
        <p:nvCxnSpPr>
          <p:cNvPr id="124" name="Gerade Verbindung mit Pfeil 123"/>
          <p:cNvCxnSpPr/>
          <p:nvPr/>
        </p:nvCxnSpPr>
        <p:spPr>
          <a:xfrm flipH="1" flipV="1">
            <a:off x="1462088" y="2006600"/>
            <a:ext cx="460375" cy="16986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mit Pfeil 124"/>
          <p:cNvCxnSpPr/>
          <p:nvPr/>
        </p:nvCxnSpPr>
        <p:spPr>
          <a:xfrm flipH="1" flipV="1">
            <a:off x="2508250" y="1981200"/>
            <a:ext cx="68263" cy="15081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87" name="Textfeld 125"/>
          <p:cNvSpPr txBox="1">
            <a:spLocks noChangeArrowheads="1"/>
          </p:cNvSpPr>
          <p:nvPr/>
        </p:nvSpPr>
        <p:spPr bwMode="auto">
          <a:xfrm>
            <a:off x="3459163" y="4352925"/>
            <a:ext cx="1038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altLang="de-DE" sz="1200">
                <a:solidFill>
                  <a:srgbClr val="0070C0"/>
                </a:solidFill>
                <a:cs typeface="Arial" charset="0"/>
              </a:rPr>
              <a:t>adaption </a:t>
            </a:r>
          </a:p>
          <a:p>
            <a:pPr eaLnBrk="0" hangingPunct="0"/>
            <a:r>
              <a:rPr lang="de-DE" altLang="de-DE" sz="1200">
                <a:solidFill>
                  <a:srgbClr val="0070C0"/>
                </a:solidFill>
                <a:cs typeface="Arial" charset="0"/>
              </a:rPr>
              <a:t>factors</a:t>
            </a:r>
          </a:p>
          <a:p>
            <a:pPr eaLnBrk="0" hangingPunct="0"/>
            <a:r>
              <a:rPr lang="en-US" altLang="de-DE" sz="1200">
                <a:solidFill>
                  <a:srgbClr val="0070C0"/>
                </a:solidFill>
                <a:cs typeface="Arial" charset="0"/>
              </a:rPr>
              <a:t>equal 1.0 or determined by tests </a:t>
            </a:r>
          </a:p>
        </p:txBody>
      </p:sp>
      <p:cxnSp>
        <p:nvCxnSpPr>
          <p:cNvPr id="127" name="Gerade Verbindung mit Pfeil 126"/>
          <p:cNvCxnSpPr/>
          <p:nvPr/>
        </p:nvCxnSpPr>
        <p:spPr>
          <a:xfrm flipH="1">
            <a:off x="2220913" y="4611688"/>
            <a:ext cx="1227137" cy="53181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mit Pfeil 127"/>
          <p:cNvCxnSpPr/>
          <p:nvPr/>
        </p:nvCxnSpPr>
        <p:spPr>
          <a:xfrm flipH="1" flipV="1">
            <a:off x="3408363" y="4132263"/>
            <a:ext cx="127000" cy="27463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90" name="Rectangle 6"/>
          <p:cNvSpPr>
            <a:spLocks noChangeArrowheads="1"/>
          </p:cNvSpPr>
          <p:nvPr/>
        </p:nvSpPr>
        <p:spPr bwMode="auto">
          <a:xfrm>
            <a:off x="4667250" y="1200150"/>
            <a:ext cx="4076700" cy="436721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de-DE" alt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0" name="Rechteck 129"/>
          <p:cNvSpPr/>
          <p:nvPr/>
        </p:nvSpPr>
        <p:spPr>
          <a:xfrm>
            <a:off x="5021263" y="1343025"/>
            <a:ext cx="3506787" cy="3819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600">
              <a:solidFill>
                <a:srgbClr val="FFFFFF"/>
              </a:solidFill>
            </a:endParaRPr>
          </a:p>
        </p:txBody>
      </p:sp>
      <p:grpSp>
        <p:nvGrpSpPr>
          <p:cNvPr id="18492" name="Group 28"/>
          <p:cNvGrpSpPr>
            <a:grpSpLocks noChangeAspect="1"/>
          </p:cNvGrpSpPr>
          <p:nvPr/>
        </p:nvGrpSpPr>
        <p:grpSpPr bwMode="auto">
          <a:xfrm>
            <a:off x="4635500" y="1336675"/>
            <a:ext cx="3910013" cy="4151313"/>
            <a:chOff x="300" y="898"/>
            <a:chExt cx="2463" cy="2615"/>
          </a:xfrm>
        </p:grpSpPr>
        <p:sp>
          <p:nvSpPr>
            <p:cNvPr id="18510" name="Rectangle 33"/>
            <p:cNvSpPr>
              <a:spLocks noChangeArrowheads="1"/>
            </p:cNvSpPr>
            <p:nvPr/>
          </p:nvSpPr>
          <p:spPr bwMode="auto">
            <a:xfrm rot="-5400000">
              <a:off x="388" y="2153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de-DE" alt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11" name="Rectangle 34"/>
            <p:cNvSpPr>
              <a:spLocks noChangeArrowheads="1"/>
            </p:cNvSpPr>
            <p:nvPr/>
          </p:nvSpPr>
          <p:spPr bwMode="auto">
            <a:xfrm rot="-5400000">
              <a:off x="387" y="2072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de-DE" alt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12" name="Rectangle 41"/>
            <p:cNvSpPr>
              <a:spLocks noChangeArrowheads="1"/>
            </p:cNvSpPr>
            <p:nvPr/>
          </p:nvSpPr>
          <p:spPr bwMode="auto">
            <a:xfrm rot="-5400000">
              <a:off x="387" y="1635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lang="de-DE" altLang="de-D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13" name="Freeform 42"/>
            <p:cNvSpPr>
              <a:spLocks/>
            </p:cNvSpPr>
            <p:nvPr/>
          </p:nvSpPr>
          <p:spPr bwMode="auto">
            <a:xfrm>
              <a:off x="524" y="898"/>
              <a:ext cx="47" cy="102"/>
            </a:xfrm>
            <a:custGeom>
              <a:avLst/>
              <a:gdLst>
                <a:gd name="T0" fmla="*/ 0 w 204"/>
                <a:gd name="T1" fmla="*/ 0 h 450"/>
                <a:gd name="T2" fmla="*/ 0 w 204"/>
                <a:gd name="T3" fmla="*/ 0 h 450"/>
                <a:gd name="T4" fmla="*/ 0 w 204"/>
                <a:gd name="T5" fmla="*/ 0 h 450"/>
                <a:gd name="T6" fmla="*/ 0 w 204"/>
                <a:gd name="T7" fmla="*/ 0 h 450"/>
                <a:gd name="T8" fmla="*/ 0 w 204"/>
                <a:gd name="T9" fmla="*/ 0 h 450"/>
                <a:gd name="T10" fmla="*/ 0 w 204"/>
                <a:gd name="T11" fmla="*/ 0 h 4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4"/>
                <a:gd name="T19" fmla="*/ 0 h 450"/>
                <a:gd name="T20" fmla="*/ 204 w 204"/>
                <a:gd name="T21" fmla="*/ 450 h 4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4" h="450">
                  <a:moveTo>
                    <a:pt x="204" y="450"/>
                  </a:moveTo>
                  <a:lnTo>
                    <a:pt x="0" y="450"/>
                  </a:lnTo>
                  <a:lnTo>
                    <a:pt x="102" y="0"/>
                  </a:lnTo>
                  <a:lnTo>
                    <a:pt x="204" y="450"/>
                  </a:lnTo>
                  <a:lnTo>
                    <a:pt x="102" y="184"/>
                  </a:lnTo>
                  <a:lnTo>
                    <a:pt x="204" y="45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14" name="Freeform 43"/>
            <p:cNvSpPr>
              <a:spLocks/>
            </p:cNvSpPr>
            <p:nvPr/>
          </p:nvSpPr>
          <p:spPr bwMode="auto">
            <a:xfrm>
              <a:off x="543" y="963"/>
              <a:ext cx="9" cy="2353"/>
            </a:xfrm>
            <a:custGeom>
              <a:avLst/>
              <a:gdLst>
                <a:gd name="T0" fmla="*/ 0 w 41"/>
                <a:gd name="T1" fmla="*/ 0 h 10343"/>
                <a:gd name="T2" fmla="*/ 0 w 41"/>
                <a:gd name="T3" fmla="*/ 0 h 10343"/>
                <a:gd name="T4" fmla="*/ 0 w 41"/>
                <a:gd name="T5" fmla="*/ 0 h 10343"/>
                <a:gd name="T6" fmla="*/ 0 w 41"/>
                <a:gd name="T7" fmla="*/ 0 h 10343"/>
                <a:gd name="T8" fmla="*/ 0 w 41"/>
                <a:gd name="T9" fmla="*/ 0 h 10343"/>
                <a:gd name="T10" fmla="*/ 0 w 41"/>
                <a:gd name="T11" fmla="*/ 0 h 10343"/>
                <a:gd name="T12" fmla="*/ 0 w 41"/>
                <a:gd name="T13" fmla="*/ 0 h 10343"/>
                <a:gd name="T14" fmla="*/ 0 w 41"/>
                <a:gd name="T15" fmla="*/ 0 h 10343"/>
                <a:gd name="T16" fmla="*/ 0 w 41"/>
                <a:gd name="T17" fmla="*/ 0 h 103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10343"/>
                <a:gd name="T29" fmla="*/ 41 w 41"/>
                <a:gd name="T30" fmla="*/ 10343 h 103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10343">
                  <a:moveTo>
                    <a:pt x="21" y="10343"/>
                  </a:moveTo>
                  <a:lnTo>
                    <a:pt x="41" y="10323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10323"/>
                  </a:lnTo>
                  <a:lnTo>
                    <a:pt x="21" y="10343"/>
                  </a:lnTo>
                  <a:lnTo>
                    <a:pt x="0" y="10323"/>
                  </a:lnTo>
                  <a:lnTo>
                    <a:pt x="0" y="10343"/>
                  </a:lnTo>
                  <a:lnTo>
                    <a:pt x="21" y="10343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15" name="Freeform 45"/>
            <p:cNvSpPr>
              <a:spLocks/>
            </p:cNvSpPr>
            <p:nvPr/>
          </p:nvSpPr>
          <p:spPr bwMode="auto">
            <a:xfrm>
              <a:off x="2666" y="3283"/>
              <a:ext cx="97" cy="51"/>
            </a:xfrm>
            <a:custGeom>
              <a:avLst/>
              <a:gdLst>
                <a:gd name="T0" fmla="*/ 0 w 429"/>
                <a:gd name="T1" fmla="*/ 0 h 225"/>
                <a:gd name="T2" fmla="*/ 0 w 429"/>
                <a:gd name="T3" fmla="*/ 0 h 225"/>
                <a:gd name="T4" fmla="*/ 0 w 429"/>
                <a:gd name="T5" fmla="*/ 0 h 225"/>
                <a:gd name="T6" fmla="*/ 0 w 429"/>
                <a:gd name="T7" fmla="*/ 0 h 225"/>
                <a:gd name="T8" fmla="*/ 0 w 429"/>
                <a:gd name="T9" fmla="*/ 0 h 225"/>
                <a:gd name="T10" fmla="*/ 0 w 429"/>
                <a:gd name="T11" fmla="*/ 0 h 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9"/>
                <a:gd name="T19" fmla="*/ 0 h 225"/>
                <a:gd name="T20" fmla="*/ 429 w 429"/>
                <a:gd name="T21" fmla="*/ 225 h 2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9" h="225">
                  <a:moveTo>
                    <a:pt x="0" y="0"/>
                  </a:moveTo>
                  <a:lnTo>
                    <a:pt x="0" y="225"/>
                  </a:lnTo>
                  <a:lnTo>
                    <a:pt x="429" y="123"/>
                  </a:lnTo>
                  <a:lnTo>
                    <a:pt x="0" y="0"/>
                  </a:lnTo>
                  <a:lnTo>
                    <a:pt x="266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16" name="Rectangle 53"/>
            <p:cNvSpPr>
              <a:spLocks noChangeArrowheads="1"/>
            </p:cNvSpPr>
            <p:nvPr/>
          </p:nvSpPr>
          <p:spPr bwMode="auto">
            <a:xfrm>
              <a:off x="786" y="1814"/>
              <a:ext cx="30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altLang="de-DE" sz="1400">
                  <a:solidFill>
                    <a:srgbClr val="25221E"/>
                  </a:solidFill>
                  <a:cs typeface="Arial" charset="0"/>
                </a:rPr>
                <a:t>model</a:t>
              </a:r>
              <a:endParaRPr lang="de-DE" altLang="de-DE" sz="1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17" name="Rectangle 54"/>
            <p:cNvSpPr>
              <a:spLocks noChangeArrowheads="1"/>
            </p:cNvSpPr>
            <p:nvPr/>
          </p:nvSpPr>
          <p:spPr bwMode="auto">
            <a:xfrm>
              <a:off x="2010" y="986"/>
              <a:ext cx="43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altLang="de-DE" sz="1400">
                  <a:solidFill>
                    <a:srgbClr val="25221E"/>
                  </a:solidFill>
                  <a:cs typeface="Arial" charset="0"/>
                </a:rPr>
                <a:t>test data</a:t>
              </a:r>
              <a:endParaRPr lang="de-DE" altLang="de-DE" sz="1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18" name="Rectangle 55"/>
            <p:cNvSpPr>
              <a:spLocks noChangeArrowheads="1"/>
            </p:cNvSpPr>
            <p:nvPr/>
          </p:nvSpPr>
          <p:spPr bwMode="auto">
            <a:xfrm>
              <a:off x="668" y="3354"/>
              <a:ext cx="132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altLang="de-DE" sz="1600">
                  <a:solidFill>
                    <a:srgbClr val="25221E"/>
                  </a:solidFill>
                  <a:cs typeface="Arial" charset="0"/>
                </a:rPr>
                <a:t>Duration of loading, t-t</a:t>
              </a:r>
              <a:r>
                <a:rPr lang="de-DE" altLang="de-DE" sz="1600" baseline="-25000">
                  <a:solidFill>
                    <a:srgbClr val="25221E"/>
                  </a:solidFill>
                  <a:cs typeface="Arial" charset="0"/>
                </a:rPr>
                <a:t>0</a:t>
              </a:r>
              <a:endParaRPr lang="de-DE" altLang="de-DE" sz="1600" baseline="-250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19" name="Rectangle 56"/>
            <p:cNvSpPr>
              <a:spLocks noChangeArrowheads="1"/>
            </p:cNvSpPr>
            <p:nvPr/>
          </p:nvSpPr>
          <p:spPr bwMode="auto">
            <a:xfrm>
              <a:off x="2300" y="3358"/>
              <a:ext cx="45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altLang="de-DE" sz="1600">
                  <a:solidFill>
                    <a:srgbClr val="25221E"/>
                  </a:solidFill>
                  <a:cs typeface="Arial" charset="0"/>
                </a:rPr>
                <a:t>log (t-t</a:t>
              </a:r>
              <a:r>
                <a:rPr lang="de-DE" altLang="de-DE" sz="1600" baseline="-25000">
                  <a:solidFill>
                    <a:srgbClr val="25221E"/>
                  </a:solidFill>
                  <a:cs typeface="Arial" charset="0"/>
                </a:rPr>
                <a:t>0</a:t>
              </a:r>
              <a:r>
                <a:rPr lang="de-DE" altLang="de-DE" sz="1600">
                  <a:solidFill>
                    <a:srgbClr val="25221E"/>
                  </a:solidFill>
                  <a:cs typeface="Arial" charset="0"/>
                </a:rPr>
                <a:t>)</a:t>
              </a:r>
              <a:endParaRPr lang="de-DE" alt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20" name="Line 68"/>
            <p:cNvSpPr>
              <a:spLocks noChangeShapeType="1"/>
            </p:cNvSpPr>
            <p:nvPr/>
          </p:nvSpPr>
          <p:spPr bwMode="auto">
            <a:xfrm>
              <a:off x="1040" y="1970"/>
              <a:ext cx="163" cy="167"/>
            </a:xfrm>
            <a:prstGeom prst="line">
              <a:avLst/>
            </a:prstGeom>
            <a:noFill/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21" name="Freeform 69"/>
            <p:cNvSpPr>
              <a:spLocks/>
            </p:cNvSpPr>
            <p:nvPr/>
          </p:nvSpPr>
          <p:spPr bwMode="auto">
            <a:xfrm>
              <a:off x="538" y="2753"/>
              <a:ext cx="23" cy="28"/>
            </a:xfrm>
            <a:custGeom>
              <a:avLst/>
              <a:gdLst>
                <a:gd name="T0" fmla="*/ 0 w 102"/>
                <a:gd name="T1" fmla="*/ 0 h 122"/>
                <a:gd name="T2" fmla="*/ 0 w 102"/>
                <a:gd name="T3" fmla="*/ 0 h 122"/>
                <a:gd name="T4" fmla="*/ 0 w 102"/>
                <a:gd name="T5" fmla="*/ 0 h 122"/>
                <a:gd name="T6" fmla="*/ 0 w 102"/>
                <a:gd name="T7" fmla="*/ 0 h 122"/>
                <a:gd name="T8" fmla="*/ 0 w 102"/>
                <a:gd name="T9" fmla="*/ 0 h 122"/>
                <a:gd name="T10" fmla="*/ 0 w 102"/>
                <a:gd name="T11" fmla="*/ 0 h 122"/>
                <a:gd name="T12" fmla="*/ 0 w 102"/>
                <a:gd name="T13" fmla="*/ 0 h 122"/>
                <a:gd name="T14" fmla="*/ 0 w 102"/>
                <a:gd name="T15" fmla="*/ 0 h 122"/>
                <a:gd name="T16" fmla="*/ 0 w 102"/>
                <a:gd name="T17" fmla="*/ 0 h 122"/>
                <a:gd name="T18" fmla="*/ 0 w 102"/>
                <a:gd name="T19" fmla="*/ 0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122"/>
                <a:gd name="T32" fmla="*/ 102 w 102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122">
                  <a:moveTo>
                    <a:pt x="41" y="0"/>
                  </a:moveTo>
                  <a:lnTo>
                    <a:pt x="20" y="20"/>
                  </a:lnTo>
                  <a:lnTo>
                    <a:pt x="0" y="41"/>
                  </a:lnTo>
                  <a:lnTo>
                    <a:pt x="0" y="61"/>
                  </a:lnTo>
                  <a:lnTo>
                    <a:pt x="0" y="82"/>
                  </a:lnTo>
                  <a:lnTo>
                    <a:pt x="20" y="102"/>
                  </a:lnTo>
                  <a:lnTo>
                    <a:pt x="41" y="122"/>
                  </a:lnTo>
                  <a:lnTo>
                    <a:pt x="61" y="122"/>
                  </a:lnTo>
                  <a:lnTo>
                    <a:pt x="102" y="12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6A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22" name="Freeform 72"/>
            <p:cNvSpPr>
              <a:spLocks/>
            </p:cNvSpPr>
            <p:nvPr/>
          </p:nvSpPr>
          <p:spPr bwMode="auto">
            <a:xfrm>
              <a:off x="538" y="2423"/>
              <a:ext cx="19" cy="32"/>
            </a:xfrm>
            <a:custGeom>
              <a:avLst/>
              <a:gdLst>
                <a:gd name="T0" fmla="*/ 0 w 82"/>
                <a:gd name="T1" fmla="*/ 0 h 143"/>
                <a:gd name="T2" fmla="*/ 0 w 82"/>
                <a:gd name="T3" fmla="*/ 0 h 143"/>
                <a:gd name="T4" fmla="*/ 0 w 82"/>
                <a:gd name="T5" fmla="*/ 0 h 143"/>
                <a:gd name="T6" fmla="*/ 0 w 82"/>
                <a:gd name="T7" fmla="*/ 0 h 143"/>
                <a:gd name="T8" fmla="*/ 0 w 82"/>
                <a:gd name="T9" fmla="*/ 0 h 143"/>
                <a:gd name="T10" fmla="*/ 0 w 82"/>
                <a:gd name="T11" fmla="*/ 0 h 143"/>
                <a:gd name="T12" fmla="*/ 0 w 82"/>
                <a:gd name="T13" fmla="*/ 0 h 143"/>
                <a:gd name="T14" fmla="*/ 0 w 82"/>
                <a:gd name="T15" fmla="*/ 0 h 143"/>
                <a:gd name="T16" fmla="*/ 0 w 82"/>
                <a:gd name="T17" fmla="*/ 0 h 143"/>
                <a:gd name="T18" fmla="*/ 0 w 82"/>
                <a:gd name="T19" fmla="*/ 0 h 1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143"/>
                <a:gd name="T32" fmla="*/ 82 w 82"/>
                <a:gd name="T33" fmla="*/ 143 h 1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143">
                  <a:moveTo>
                    <a:pt x="61" y="0"/>
                  </a:moveTo>
                  <a:lnTo>
                    <a:pt x="20" y="20"/>
                  </a:lnTo>
                  <a:lnTo>
                    <a:pt x="0" y="40"/>
                  </a:lnTo>
                  <a:lnTo>
                    <a:pt x="0" y="61"/>
                  </a:lnTo>
                  <a:lnTo>
                    <a:pt x="0" y="102"/>
                  </a:lnTo>
                  <a:lnTo>
                    <a:pt x="20" y="122"/>
                  </a:lnTo>
                  <a:lnTo>
                    <a:pt x="41" y="143"/>
                  </a:lnTo>
                  <a:lnTo>
                    <a:pt x="61" y="143"/>
                  </a:lnTo>
                  <a:lnTo>
                    <a:pt x="82" y="143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23" name="Rectangle 75"/>
            <p:cNvSpPr>
              <a:spLocks noChangeArrowheads="1"/>
            </p:cNvSpPr>
            <p:nvPr/>
          </p:nvSpPr>
          <p:spPr bwMode="auto">
            <a:xfrm>
              <a:off x="802" y="2605"/>
              <a:ext cx="51" cy="5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rgbClr val="340D7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DE" alt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24" name="Rectangle 76"/>
            <p:cNvSpPr>
              <a:spLocks noChangeArrowheads="1"/>
            </p:cNvSpPr>
            <p:nvPr/>
          </p:nvSpPr>
          <p:spPr bwMode="auto">
            <a:xfrm>
              <a:off x="1176" y="2349"/>
              <a:ext cx="51" cy="5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rgbClr val="340D7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DE" alt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25" name="Rectangle 77"/>
            <p:cNvSpPr>
              <a:spLocks noChangeArrowheads="1"/>
            </p:cNvSpPr>
            <p:nvPr/>
          </p:nvSpPr>
          <p:spPr bwMode="auto">
            <a:xfrm>
              <a:off x="1541" y="1833"/>
              <a:ext cx="47" cy="5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rgbClr val="340D7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DE" alt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26" name="Rectangle 78"/>
            <p:cNvSpPr>
              <a:spLocks noChangeArrowheads="1"/>
            </p:cNvSpPr>
            <p:nvPr/>
          </p:nvSpPr>
          <p:spPr bwMode="auto">
            <a:xfrm>
              <a:off x="1895" y="1624"/>
              <a:ext cx="51" cy="5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rgbClr val="340D7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DE" alt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27" name="Rectangle 79"/>
            <p:cNvSpPr>
              <a:spLocks noChangeArrowheads="1"/>
            </p:cNvSpPr>
            <p:nvPr/>
          </p:nvSpPr>
          <p:spPr bwMode="auto">
            <a:xfrm>
              <a:off x="2229" y="1340"/>
              <a:ext cx="51" cy="52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rgbClr val="340D7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DE" alt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28" name="Rectangle 80"/>
            <p:cNvSpPr>
              <a:spLocks noChangeArrowheads="1"/>
            </p:cNvSpPr>
            <p:nvPr/>
          </p:nvSpPr>
          <p:spPr bwMode="auto">
            <a:xfrm>
              <a:off x="2578" y="1241"/>
              <a:ext cx="47" cy="55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rgbClr val="340D7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de-DE" altLang="de-DE" sz="16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29" name="Rectangle 56"/>
            <p:cNvSpPr>
              <a:spLocks noChangeArrowheads="1"/>
            </p:cNvSpPr>
            <p:nvPr/>
          </p:nvSpPr>
          <p:spPr bwMode="auto">
            <a:xfrm rot="-5400000">
              <a:off x="-151" y="1984"/>
              <a:ext cx="112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altLang="de-DE" sz="1600">
                  <a:solidFill>
                    <a:srgbClr val="25221E"/>
                  </a:solidFill>
                  <a:cs typeface="Arial" charset="0"/>
                </a:rPr>
                <a:t>Creep coefficient, </a:t>
              </a:r>
              <a:r>
                <a:rPr lang="el-GR" altLang="de-DE" sz="1600">
                  <a:solidFill>
                    <a:srgbClr val="25221E"/>
                  </a:solidFill>
                  <a:cs typeface="Arial" charset="0"/>
                </a:rPr>
                <a:t>φ</a:t>
              </a:r>
              <a:endParaRPr lang="de-DE" altLang="de-DE" sz="1600" baseline="-250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8530" name="Freeform 70"/>
            <p:cNvSpPr>
              <a:spLocks/>
            </p:cNvSpPr>
            <p:nvPr/>
          </p:nvSpPr>
          <p:spPr bwMode="auto">
            <a:xfrm>
              <a:off x="547" y="1294"/>
              <a:ext cx="2151" cy="1487"/>
            </a:xfrm>
            <a:custGeom>
              <a:avLst/>
              <a:gdLst>
                <a:gd name="T0" fmla="*/ 0 w 10560"/>
                <a:gd name="T1" fmla="*/ 0 h 7011"/>
                <a:gd name="T2" fmla="*/ 0 w 10560"/>
                <a:gd name="T3" fmla="*/ 0 h 7011"/>
                <a:gd name="T4" fmla="*/ 0 w 10560"/>
                <a:gd name="T5" fmla="*/ 0 h 7011"/>
                <a:gd name="T6" fmla="*/ 0 w 10560"/>
                <a:gd name="T7" fmla="*/ 0 h 7011"/>
                <a:gd name="T8" fmla="*/ 0 w 10560"/>
                <a:gd name="T9" fmla="*/ 0 h 7011"/>
                <a:gd name="T10" fmla="*/ 0 w 10560"/>
                <a:gd name="T11" fmla="*/ 0 h 7011"/>
                <a:gd name="T12" fmla="*/ 0 w 10560"/>
                <a:gd name="T13" fmla="*/ 0 h 7011"/>
                <a:gd name="T14" fmla="*/ 0 w 10560"/>
                <a:gd name="T15" fmla="*/ 0 h 7011"/>
                <a:gd name="T16" fmla="*/ 0 w 10560"/>
                <a:gd name="T17" fmla="*/ 0 h 7011"/>
                <a:gd name="T18" fmla="*/ 0 w 10560"/>
                <a:gd name="T19" fmla="*/ 0 h 7011"/>
                <a:gd name="T20" fmla="*/ 0 w 10560"/>
                <a:gd name="T21" fmla="*/ 0 h 7011"/>
                <a:gd name="T22" fmla="*/ 0 w 10560"/>
                <a:gd name="T23" fmla="*/ 0 h 7011"/>
                <a:gd name="T24" fmla="*/ 0 w 10560"/>
                <a:gd name="T25" fmla="*/ 0 h 7011"/>
                <a:gd name="T26" fmla="*/ 0 w 10560"/>
                <a:gd name="T27" fmla="*/ 0 h 7011"/>
                <a:gd name="T28" fmla="*/ 0 w 10560"/>
                <a:gd name="T29" fmla="*/ 0 h 7011"/>
                <a:gd name="T30" fmla="*/ 0 w 10560"/>
                <a:gd name="T31" fmla="*/ 0 h 7011"/>
                <a:gd name="T32" fmla="*/ 0 w 10560"/>
                <a:gd name="T33" fmla="*/ 0 h 7011"/>
                <a:gd name="T34" fmla="*/ 0 w 10560"/>
                <a:gd name="T35" fmla="*/ 0 h 7011"/>
                <a:gd name="T36" fmla="*/ 0 w 10560"/>
                <a:gd name="T37" fmla="*/ 0 h 7011"/>
                <a:gd name="T38" fmla="*/ 0 w 10560"/>
                <a:gd name="T39" fmla="*/ 0 h 7011"/>
                <a:gd name="T40" fmla="*/ 0 w 10560"/>
                <a:gd name="T41" fmla="*/ 0 h 7011"/>
                <a:gd name="T42" fmla="*/ 0 w 10560"/>
                <a:gd name="T43" fmla="*/ 0 h 7011"/>
                <a:gd name="T44" fmla="*/ 0 w 10560"/>
                <a:gd name="T45" fmla="*/ 0 h 7011"/>
                <a:gd name="T46" fmla="*/ 0 w 10560"/>
                <a:gd name="T47" fmla="*/ 0 h 7011"/>
                <a:gd name="T48" fmla="*/ 0 w 10560"/>
                <a:gd name="T49" fmla="*/ 0 h 7011"/>
                <a:gd name="T50" fmla="*/ 0 w 10560"/>
                <a:gd name="T51" fmla="*/ 0 h 7011"/>
                <a:gd name="T52" fmla="*/ 0 w 10560"/>
                <a:gd name="T53" fmla="*/ 0 h 7011"/>
                <a:gd name="T54" fmla="*/ 0 w 10560"/>
                <a:gd name="T55" fmla="*/ 0 h 7011"/>
                <a:gd name="T56" fmla="*/ 0 w 10560"/>
                <a:gd name="T57" fmla="*/ 0 h 7011"/>
                <a:gd name="T58" fmla="*/ 0 w 10560"/>
                <a:gd name="T59" fmla="*/ 0 h 7011"/>
                <a:gd name="T60" fmla="*/ 0 w 10560"/>
                <a:gd name="T61" fmla="*/ 0 h 7011"/>
                <a:gd name="T62" fmla="*/ 0 w 10560"/>
                <a:gd name="T63" fmla="*/ 0 h 7011"/>
                <a:gd name="T64" fmla="*/ 0 w 10560"/>
                <a:gd name="T65" fmla="*/ 0 h 7011"/>
                <a:gd name="T66" fmla="*/ 0 w 10560"/>
                <a:gd name="T67" fmla="*/ 0 h 7011"/>
                <a:gd name="T68" fmla="*/ 0 w 10560"/>
                <a:gd name="T69" fmla="*/ 0 h 7011"/>
                <a:gd name="T70" fmla="*/ 0 w 10560"/>
                <a:gd name="T71" fmla="*/ 0 h 7011"/>
                <a:gd name="T72" fmla="*/ 0 w 10560"/>
                <a:gd name="T73" fmla="*/ 0 h 7011"/>
                <a:gd name="T74" fmla="*/ 0 w 10560"/>
                <a:gd name="T75" fmla="*/ 0 h 7011"/>
                <a:gd name="T76" fmla="*/ 0 w 10560"/>
                <a:gd name="T77" fmla="*/ 0 h 7011"/>
                <a:gd name="T78" fmla="*/ 0 w 10560"/>
                <a:gd name="T79" fmla="*/ 0 h 7011"/>
                <a:gd name="T80" fmla="*/ 0 w 10560"/>
                <a:gd name="T81" fmla="*/ 0 h 7011"/>
                <a:gd name="T82" fmla="*/ 0 w 10560"/>
                <a:gd name="T83" fmla="*/ 0 h 7011"/>
                <a:gd name="T84" fmla="*/ 0 w 10560"/>
                <a:gd name="T85" fmla="*/ 0 h 7011"/>
                <a:gd name="T86" fmla="*/ 0 w 10560"/>
                <a:gd name="T87" fmla="*/ 0 h 7011"/>
                <a:gd name="T88" fmla="*/ 0 w 10560"/>
                <a:gd name="T89" fmla="*/ 0 h 7011"/>
                <a:gd name="T90" fmla="*/ 0 w 10560"/>
                <a:gd name="T91" fmla="*/ 0 h 7011"/>
                <a:gd name="T92" fmla="*/ 0 w 10560"/>
                <a:gd name="T93" fmla="*/ 0 h 7011"/>
                <a:gd name="T94" fmla="*/ 0 w 10560"/>
                <a:gd name="T95" fmla="*/ 0 h 7011"/>
                <a:gd name="T96" fmla="*/ 0 w 10560"/>
                <a:gd name="T97" fmla="*/ 0 h 7011"/>
                <a:gd name="T98" fmla="*/ 0 w 10560"/>
                <a:gd name="T99" fmla="*/ 0 h 7011"/>
                <a:gd name="T100" fmla="*/ 0 w 10560"/>
                <a:gd name="T101" fmla="*/ 0 h 7011"/>
                <a:gd name="T102" fmla="*/ 0 w 10560"/>
                <a:gd name="T103" fmla="*/ 0 h 7011"/>
                <a:gd name="T104" fmla="*/ 0 w 10560"/>
                <a:gd name="T105" fmla="*/ 0 h 7011"/>
                <a:gd name="T106" fmla="*/ 0 w 10560"/>
                <a:gd name="T107" fmla="*/ 0 h 7011"/>
                <a:gd name="T108" fmla="*/ 0 w 10560"/>
                <a:gd name="T109" fmla="*/ 0 h 701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560"/>
                <a:gd name="T166" fmla="*/ 0 h 7011"/>
                <a:gd name="T167" fmla="*/ 10560 w 10560"/>
                <a:gd name="T168" fmla="*/ 7011 h 701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560" h="7011">
                  <a:moveTo>
                    <a:pt x="10560" y="0"/>
                  </a:moveTo>
                  <a:lnTo>
                    <a:pt x="10131" y="41"/>
                  </a:lnTo>
                  <a:lnTo>
                    <a:pt x="9723" y="103"/>
                  </a:lnTo>
                  <a:lnTo>
                    <a:pt x="9335" y="184"/>
                  </a:lnTo>
                  <a:lnTo>
                    <a:pt x="8947" y="307"/>
                  </a:lnTo>
                  <a:lnTo>
                    <a:pt x="8579" y="430"/>
                  </a:lnTo>
                  <a:lnTo>
                    <a:pt x="8232" y="593"/>
                  </a:lnTo>
                  <a:lnTo>
                    <a:pt x="7885" y="757"/>
                  </a:lnTo>
                  <a:lnTo>
                    <a:pt x="7558" y="941"/>
                  </a:lnTo>
                  <a:lnTo>
                    <a:pt x="7231" y="1145"/>
                  </a:lnTo>
                  <a:lnTo>
                    <a:pt x="6904" y="1370"/>
                  </a:lnTo>
                  <a:lnTo>
                    <a:pt x="6598" y="1595"/>
                  </a:lnTo>
                  <a:lnTo>
                    <a:pt x="6291" y="1840"/>
                  </a:lnTo>
                  <a:lnTo>
                    <a:pt x="5699" y="2351"/>
                  </a:lnTo>
                  <a:lnTo>
                    <a:pt x="5127" y="2903"/>
                  </a:lnTo>
                  <a:lnTo>
                    <a:pt x="4534" y="3455"/>
                  </a:lnTo>
                  <a:lnTo>
                    <a:pt x="3963" y="4027"/>
                  </a:lnTo>
                  <a:lnTo>
                    <a:pt x="3370" y="4579"/>
                  </a:lnTo>
                  <a:lnTo>
                    <a:pt x="2757" y="5111"/>
                  </a:lnTo>
                  <a:lnTo>
                    <a:pt x="2451" y="5376"/>
                  </a:lnTo>
                  <a:lnTo>
                    <a:pt x="2124" y="5622"/>
                  </a:lnTo>
                  <a:lnTo>
                    <a:pt x="1797" y="5867"/>
                  </a:lnTo>
                  <a:lnTo>
                    <a:pt x="1470" y="6112"/>
                  </a:lnTo>
                  <a:lnTo>
                    <a:pt x="1123" y="6317"/>
                  </a:lnTo>
                  <a:lnTo>
                    <a:pt x="755" y="6521"/>
                  </a:lnTo>
                  <a:lnTo>
                    <a:pt x="388" y="6705"/>
                  </a:lnTo>
                  <a:lnTo>
                    <a:pt x="0" y="6889"/>
                  </a:lnTo>
                  <a:lnTo>
                    <a:pt x="61" y="7011"/>
                  </a:lnTo>
                  <a:lnTo>
                    <a:pt x="449" y="6848"/>
                  </a:lnTo>
                  <a:lnTo>
                    <a:pt x="817" y="6644"/>
                  </a:lnTo>
                  <a:lnTo>
                    <a:pt x="1184" y="6439"/>
                  </a:lnTo>
                  <a:lnTo>
                    <a:pt x="1532" y="6214"/>
                  </a:lnTo>
                  <a:lnTo>
                    <a:pt x="1879" y="5989"/>
                  </a:lnTo>
                  <a:lnTo>
                    <a:pt x="2206" y="5744"/>
                  </a:lnTo>
                  <a:lnTo>
                    <a:pt x="2533" y="5478"/>
                  </a:lnTo>
                  <a:lnTo>
                    <a:pt x="2839" y="5233"/>
                  </a:lnTo>
                  <a:lnTo>
                    <a:pt x="3452" y="4681"/>
                  </a:lnTo>
                  <a:lnTo>
                    <a:pt x="4044" y="4129"/>
                  </a:lnTo>
                  <a:lnTo>
                    <a:pt x="4637" y="3557"/>
                  </a:lnTo>
                  <a:lnTo>
                    <a:pt x="5209" y="3005"/>
                  </a:lnTo>
                  <a:lnTo>
                    <a:pt x="5781" y="2453"/>
                  </a:lnTo>
                  <a:lnTo>
                    <a:pt x="6373" y="1942"/>
                  </a:lnTo>
                  <a:lnTo>
                    <a:pt x="6679" y="1717"/>
                  </a:lnTo>
                  <a:lnTo>
                    <a:pt x="6986" y="1472"/>
                  </a:lnTo>
                  <a:lnTo>
                    <a:pt x="7292" y="1268"/>
                  </a:lnTo>
                  <a:lnTo>
                    <a:pt x="7619" y="1063"/>
                  </a:lnTo>
                  <a:lnTo>
                    <a:pt x="7946" y="879"/>
                  </a:lnTo>
                  <a:lnTo>
                    <a:pt x="8273" y="716"/>
                  </a:lnTo>
                  <a:lnTo>
                    <a:pt x="8640" y="573"/>
                  </a:lnTo>
                  <a:lnTo>
                    <a:pt x="8988" y="430"/>
                  </a:lnTo>
                  <a:lnTo>
                    <a:pt x="9355" y="327"/>
                  </a:lnTo>
                  <a:lnTo>
                    <a:pt x="9743" y="246"/>
                  </a:lnTo>
                  <a:lnTo>
                    <a:pt x="10152" y="184"/>
                  </a:lnTo>
                  <a:lnTo>
                    <a:pt x="10560" y="143"/>
                  </a:lnTo>
                  <a:lnTo>
                    <a:pt x="10560" y="0"/>
                  </a:lnTo>
                  <a:close/>
                </a:path>
              </a:pathLst>
            </a:custGeom>
            <a:solidFill>
              <a:srgbClr val="006A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31" name="Freeform 73"/>
            <p:cNvSpPr>
              <a:spLocks/>
            </p:cNvSpPr>
            <p:nvPr/>
          </p:nvSpPr>
          <p:spPr bwMode="auto">
            <a:xfrm>
              <a:off x="552" y="1749"/>
              <a:ext cx="2150" cy="706"/>
            </a:xfrm>
            <a:custGeom>
              <a:avLst/>
              <a:gdLst>
                <a:gd name="T0" fmla="*/ 0 w 10397"/>
                <a:gd name="T1" fmla="*/ 0 h 3107"/>
                <a:gd name="T2" fmla="*/ 0 w 10397"/>
                <a:gd name="T3" fmla="*/ 0 h 3107"/>
                <a:gd name="T4" fmla="*/ 0 w 10397"/>
                <a:gd name="T5" fmla="*/ 0 h 3107"/>
                <a:gd name="T6" fmla="*/ 0 w 10397"/>
                <a:gd name="T7" fmla="*/ 0 h 3107"/>
                <a:gd name="T8" fmla="*/ 0 w 10397"/>
                <a:gd name="T9" fmla="*/ 0 h 3107"/>
                <a:gd name="T10" fmla="*/ 0 w 10397"/>
                <a:gd name="T11" fmla="*/ 0 h 3107"/>
                <a:gd name="T12" fmla="*/ 0 w 10397"/>
                <a:gd name="T13" fmla="*/ 0 h 3107"/>
                <a:gd name="T14" fmla="*/ 0 w 10397"/>
                <a:gd name="T15" fmla="*/ 0 h 3107"/>
                <a:gd name="T16" fmla="*/ 0 w 10397"/>
                <a:gd name="T17" fmla="*/ 0 h 3107"/>
                <a:gd name="T18" fmla="*/ 0 w 10397"/>
                <a:gd name="T19" fmla="*/ 0 h 3107"/>
                <a:gd name="T20" fmla="*/ 0 w 10397"/>
                <a:gd name="T21" fmla="*/ 0 h 3107"/>
                <a:gd name="T22" fmla="*/ 0 w 10397"/>
                <a:gd name="T23" fmla="*/ 0 h 3107"/>
                <a:gd name="T24" fmla="*/ 0 w 10397"/>
                <a:gd name="T25" fmla="*/ 0 h 3107"/>
                <a:gd name="T26" fmla="*/ 0 w 10397"/>
                <a:gd name="T27" fmla="*/ 0 h 3107"/>
                <a:gd name="T28" fmla="*/ 0 w 10397"/>
                <a:gd name="T29" fmla="*/ 0 h 3107"/>
                <a:gd name="T30" fmla="*/ 0 w 10397"/>
                <a:gd name="T31" fmla="*/ 0 h 3107"/>
                <a:gd name="T32" fmla="*/ 0 w 10397"/>
                <a:gd name="T33" fmla="*/ 0 h 3107"/>
                <a:gd name="T34" fmla="*/ 0 w 10397"/>
                <a:gd name="T35" fmla="*/ 0 h 3107"/>
                <a:gd name="T36" fmla="*/ 0 w 10397"/>
                <a:gd name="T37" fmla="*/ 0 h 3107"/>
                <a:gd name="T38" fmla="*/ 0 w 10397"/>
                <a:gd name="T39" fmla="*/ 0 h 3107"/>
                <a:gd name="T40" fmla="*/ 0 w 10397"/>
                <a:gd name="T41" fmla="*/ 0 h 3107"/>
                <a:gd name="T42" fmla="*/ 0 w 10397"/>
                <a:gd name="T43" fmla="*/ 0 h 3107"/>
                <a:gd name="T44" fmla="*/ 0 w 10397"/>
                <a:gd name="T45" fmla="*/ 0 h 3107"/>
                <a:gd name="T46" fmla="*/ 0 w 10397"/>
                <a:gd name="T47" fmla="*/ 0 h 3107"/>
                <a:gd name="T48" fmla="*/ 0 w 10397"/>
                <a:gd name="T49" fmla="*/ 0 h 3107"/>
                <a:gd name="T50" fmla="*/ 0 w 10397"/>
                <a:gd name="T51" fmla="*/ 0 h 3107"/>
                <a:gd name="T52" fmla="*/ 0 w 10397"/>
                <a:gd name="T53" fmla="*/ 0 h 3107"/>
                <a:gd name="T54" fmla="*/ 0 w 10397"/>
                <a:gd name="T55" fmla="*/ 0 h 3107"/>
                <a:gd name="T56" fmla="*/ 0 w 10397"/>
                <a:gd name="T57" fmla="*/ 0 h 3107"/>
                <a:gd name="T58" fmla="*/ 0 w 10397"/>
                <a:gd name="T59" fmla="*/ 0 h 3107"/>
                <a:gd name="T60" fmla="*/ 0 w 10397"/>
                <a:gd name="T61" fmla="*/ 0 h 3107"/>
                <a:gd name="T62" fmla="*/ 0 w 10397"/>
                <a:gd name="T63" fmla="*/ 0 h 3107"/>
                <a:gd name="T64" fmla="*/ 0 w 10397"/>
                <a:gd name="T65" fmla="*/ 0 h 3107"/>
                <a:gd name="T66" fmla="*/ 0 w 10397"/>
                <a:gd name="T67" fmla="*/ 0 h 3107"/>
                <a:gd name="T68" fmla="*/ 0 w 10397"/>
                <a:gd name="T69" fmla="*/ 0 h 3107"/>
                <a:gd name="T70" fmla="*/ 0 w 10397"/>
                <a:gd name="T71" fmla="*/ 0 h 3107"/>
                <a:gd name="T72" fmla="*/ 0 w 10397"/>
                <a:gd name="T73" fmla="*/ 0 h 3107"/>
                <a:gd name="T74" fmla="*/ 0 w 10397"/>
                <a:gd name="T75" fmla="*/ 0 h 3107"/>
                <a:gd name="T76" fmla="*/ 0 w 10397"/>
                <a:gd name="T77" fmla="*/ 0 h 3107"/>
                <a:gd name="T78" fmla="*/ 0 w 10397"/>
                <a:gd name="T79" fmla="*/ 0 h 3107"/>
                <a:gd name="T80" fmla="*/ 0 w 10397"/>
                <a:gd name="T81" fmla="*/ 0 h 3107"/>
                <a:gd name="T82" fmla="*/ 0 w 10397"/>
                <a:gd name="T83" fmla="*/ 0 h 3107"/>
                <a:gd name="T84" fmla="*/ 0 w 10397"/>
                <a:gd name="T85" fmla="*/ 0 h 31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397"/>
                <a:gd name="T130" fmla="*/ 0 h 3107"/>
                <a:gd name="T131" fmla="*/ 10397 w 10397"/>
                <a:gd name="T132" fmla="*/ 3107 h 31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397" h="3107">
                  <a:moveTo>
                    <a:pt x="10397" y="0"/>
                  </a:moveTo>
                  <a:lnTo>
                    <a:pt x="9866" y="0"/>
                  </a:lnTo>
                  <a:lnTo>
                    <a:pt x="9376" y="20"/>
                  </a:lnTo>
                  <a:lnTo>
                    <a:pt x="8886" y="41"/>
                  </a:lnTo>
                  <a:lnTo>
                    <a:pt x="8436" y="61"/>
                  </a:lnTo>
                  <a:lnTo>
                    <a:pt x="8008" y="102"/>
                  </a:lnTo>
                  <a:lnTo>
                    <a:pt x="7579" y="163"/>
                  </a:lnTo>
                  <a:lnTo>
                    <a:pt x="7190" y="225"/>
                  </a:lnTo>
                  <a:lnTo>
                    <a:pt x="6802" y="286"/>
                  </a:lnTo>
                  <a:lnTo>
                    <a:pt x="6435" y="368"/>
                  </a:lnTo>
                  <a:lnTo>
                    <a:pt x="6087" y="449"/>
                  </a:lnTo>
                  <a:lnTo>
                    <a:pt x="5761" y="552"/>
                  </a:lnTo>
                  <a:lnTo>
                    <a:pt x="5434" y="633"/>
                  </a:lnTo>
                  <a:lnTo>
                    <a:pt x="4821" y="858"/>
                  </a:lnTo>
                  <a:lnTo>
                    <a:pt x="4249" y="1083"/>
                  </a:lnTo>
                  <a:lnTo>
                    <a:pt x="3187" y="1594"/>
                  </a:lnTo>
                  <a:lnTo>
                    <a:pt x="2165" y="2105"/>
                  </a:lnTo>
                  <a:lnTo>
                    <a:pt x="1655" y="2330"/>
                  </a:lnTo>
                  <a:lnTo>
                    <a:pt x="1124" y="2575"/>
                  </a:lnTo>
                  <a:lnTo>
                    <a:pt x="572" y="2780"/>
                  </a:lnTo>
                  <a:lnTo>
                    <a:pt x="0" y="2964"/>
                  </a:lnTo>
                  <a:lnTo>
                    <a:pt x="21" y="3107"/>
                  </a:lnTo>
                  <a:lnTo>
                    <a:pt x="613" y="2923"/>
                  </a:lnTo>
                  <a:lnTo>
                    <a:pt x="1164" y="2698"/>
                  </a:lnTo>
                  <a:lnTo>
                    <a:pt x="1716" y="2473"/>
                  </a:lnTo>
                  <a:lnTo>
                    <a:pt x="2227" y="2228"/>
                  </a:lnTo>
                  <a:lnTo>
                    <a:pt x="3248" y="1717"/>
                  </a:lnTo>
                  <a:lnTo>
                    <a:pt x="4310" y="1226"/>
                  </a:lnTo>
                  <a:lnTo>
                    <a:pt x="4862" y="981"/>
                  </a:lnTo>
                  <a:lnTo>
                    <a:pt x="5475" y="776"/>
                  </a:lnTo>
                  <a:lnTo>
                    <a:pt x="5801" y="674"/>
                  </a:lnTo>
                  <a:lnTo>
                    <a:pt x="6128" y="592"/>
                  </a:lnTo>
                  <a:lnTo>
                    <a:pt x="6475" y="490"/>
                  </a:lnTo>
                  <a:lnTo>
                    <a:pt x="6823" y="429"/>
                  </a:lnTo>
                  <a:lnTo>
                    <a:pt x="7211" y="347"/>
                  </a:lnTo>
                  <a:lnTo>
                    <a:pt x="7599" y="286"/>
                  </a:lnTo>
                  <a:lnTo>
                    <a:pt x="8008" y="245"/>
                  </a:lnTo>
                  <a:lnTo>
                    <a:pt x="8436" y="204"/>
                  </a:lnTo>
                  <a:lnTo>
                    <a:pt x="8906" y="163"/>
                  </a:lnTo>
                  <a:lnTo>
                    <a:pt x="9376" y="143"/>
                  </a:lnTo>
                  <a:lnTo>
                    <a:pt x="9866" y="143"/>
                  </a:lnTo>
                  <a:lnTo>
                    <a:pt x="10397" y="143"/>
                  </a:lnTo>
                  <a:lnTo>
                    <a:pt x="10397" y="0"/>
                  </a:lnTo>
                  <a:close/>
                </a:path>
              </a:pathLst>
            </a:custGeom>
            <a:solidFill>
              <a:srgbClr val="EB3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32" name="Line 68"/>
            <p:cNvSpPr>
              <a:spLocks noChangeShapeType="1"/>
            </p:cNvSpPr>
            <p:nvPr/>
          </p:nvSpPr>
          <p:spPr bwMode="auto">
            <a:xfrm>
              <a:off x="1593" y="1516"/>
              <a:ext cx="168" cy="210"/>
            </a:xfrm>
            <a:prstGeom prst="line">
              <a:avLst/>
            </a:prstGeom>
            <a:noFill/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33" name="Line 68"/>
            <p:cNvSpPr>
              <a:spLocks noChangeShapeType="1"/>
            </p:cNvSpPr>
            <p:nvPr/>
          </p:nvSpPr>
          <p:spPr bwMode="auto">
            <a:xfrm>
              <a:off x="2420" y="1124"/>
              <a:ext cx="153" cy="114"/>
            </a:xfrm>
            <a:prstGeom prst="line">
              <a:avLst/>
            </a:prstGeom>
            <a:noFill/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156" name="Gerader Verbinder 155"/>
          <p:cNvCxnSpPr>
            <a:cxnSpLocks/>
          </p:cNvCxnSpPr>
          <p:nvPr/>
        </p:nvCxnSpPr>
        <p:spPr>
          <a:xfrm flipV="1">
            <a:off x="8278813" y="2038350"/>
            <a:ext cx="0" cy="311785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Gerader Verbinder 156"/>
          <p:cNvCxnSpPr>
            <a:cxnSpLocks/>
          </p:cNvCxnSpPr>
          <p:nvPr/>
        </p:nvCxnSpPr>
        <p:spPr>
          <a:xfrm flipV="1">
            <a:off x="7737475" y="2176463"/>
            <a:ext cx="0" cy="29972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Gerader Verbinder 157"/>
          <p:cNvCxnSpPr>
            <a:cxnSpLocks/>
          </p:cNvCxnSpPr>
          <p:nvPr/>
        </p:nvCxnSpPr>
        <p:spPr>
          <a:xfrm flipV="1">
            <a:off x="7205663" y="2644775"/>
            <a:ext cx="0" cy="2522538"/>
          </a:xfrm>
          <a:prstGeom prst="line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Gerader Verbinder 158"/>
          <p:cNvCxnSpPr/>
          <p:nvPr/>
        </p:nvCxnSpPr>
        <p:spPr>
          <a:xfrm>
            <a:off x="7205663" y="4422775"/>
            <a:ext cx="539750" cy="0"/>
          </a:xfrm>
          <a:prstGeom prst="line">
            <a:avLst/>
          </a:prstGeom>
          <a:ln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Gerader Verbinder 159"/>
          <p:cNvCxnSpPr/>
          <p:nvPr/>
        </p:nvCxnSpPr>
        <p:spPr>
          <a:xfrm flipH="1">
            <a:off x="7988300" y="4421188"/>
            <a:ext cx="66675" cy="309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98" name="Gruppieren 160"/>
          <p:cNvGrpSpPr>
            <a:grpSpLocks/>
          </p:cNvGrpSpPr>
          <p:nvPr/>
        </p:nvGrpSpPr>
        <p:grpSpPr bwMode="auto">
          <a:xfrm>
            <a:off x="7048500" y="4421188"/>
            <a:ext cx="949325" cy="320675"/>
            <a:chOff x="2917866" y="4509035"/>
            <a:chExt cx="949170" cy="320546"/>
          </a:xfrm>
        </p:grpSpPr>
        <p:cxnSp>
          <p:nvCxnSpPr>
            <p:cNvPr id="162" name="Gerader Verbinder 161"/>
            <p:cNvCxnSpPr>
              <a:cxnSpLocks/>
            </p:cNvCxnSpPr>
            <p:nvPr/>
          </p:nvCxnSpPr>
          <p:spPr>
            <a:xfrm flipH="1">
              <a:off x="3265472" y="4509035"/>
              <a:ext cx="79362" cy="30150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r Verbinder 162"/>
            <p:cNvCxnSpPr/>
            <p:nvPr/>
          </p:nvCxnSpPr>
          <p:spPr>
            <a:xfrm flipH="1">
              <a:off x="2917866" y="4829581"/>
              <a:ext cx="94917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477" name="Object 45"/>
          <p:cNvGraphicFramePr>
            <a:graphicFrameLocks noChangeAspect="1"/>
          </p:cNvGraphicFramePr>
          <p:nvPr/>
        </p:nvGraphicFramePr>
        <p:xfrm>
          <a:off x="5799138" y="4449763"/>
          <a:ext cx="1195387" cy="635000"/>
        </p:xfrm>
        <a:graphic>
          <a:graphicData uri="http://schemas.openxmlformats.org/presentationml/2006/ole">
            <p:oleObj spid="_x0000_s18477" name="Equation" r:id="rId7" imgW="926698" imgH="495085" progId="">
              <p:embed/>
            </p:oleObj>
          </a:graphicData>
        </a:graphic>
      </p:graphicFrame>
      <p:cxnSp>
        <p:nvCxnSpPr>
          <p:cNvPr id="165" name="Gerader Verbinder 164"/>
          <p:cNvCxnSpPr/>
          <p:nvPr/>
        </p:nvCxnSpPr>
        <p:spPr>
          <a:xfrm>
            <a:off x="7737475" y="4422775"/>
            <a:ext cx="539750" cy="0"/>
          </a:xfrm>
          <a:prstGeom prst="line">
            <a:avLst/>
          </a:prstGeom>
          <a:ln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Gerader Verbinder 165"/>
          <p:cNvCxnSpPr>
            <a:cxnSpLocks/>
          </p:cNvCxnSpPr>
          <p:nvPr/>
        </p:nvCxnSpPr>
        <p:spPr>
          <a:xfrm flipH="1">
            <a:off x="5033963" y="5167313"/>
            <a:ext cx="34432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01" name="Textfeld 166"/>
          <p:cNvSpPr txBox="1">
            <a:spLocks noChangeArrowheads="1"/>
          </p:cNvSpPr>
          <p:nvPr/>
        </p:nvSpPr>
        <p:spPr bwMode="auto">
          <a:xfrm>
            <a:off x="5075238" y="1770063"/>
            <a:ext cx="2008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adapted model: best fit </a:t>
            </a:r>
            <a:br>
              <a:rPr lang="en-GB" altLang="de-DE" sz="1400">
                <a:solidFill>
                  <a:srgbClr val="000000"/>
                </a:solidFill>
                <a:cs typeface="Arial" charset="0"/>
              </a:rPr>
            </a:b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for </a:t>
            </a:r>
            <a:r>
              <a:rPr lang="en-GB" altLang="de-DE" sz="1400">
                <a:solidFill>
                  <a:srgbClr val="000000"/>
                </a:solidFill>
                <a:latin typeface="Symbol" pitchFamily="18" charset="2"/>
                <a:cs typeface="Arial" charset="0"/>
              </a:rPr>
              <a:t>x</a:t>
            </a:r>
            <a:r>
              <a:rPr lang="en-GB" altLang="de-DE" sz="1400" baseline="-25000">
                <a:solidFill>
                  <a:srgbClr val="000000"/>
                </a:solidFill>
                <a:cs typeface="Arial" charset="0"/>
              </a:rPr>
              <a:t>bc1</a:t>
            </a: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GB" altLang="de-DE" sz="1400">
                <a:solidFill>
                  <a:srgbClr val="000000"/>
                </a:solidFill>
                <a:latin typeface="Symbol" pitchFamily="18" charset="2"/>
                <a:cs typeface="Arial" charset="0"/>
              </a:rPr>
              <a:t>x</a:t>
            </a:r>
            <a:r>
              <a:rPr lang="en-GB" altLang="de-DE" sz="1400" baseline="-25000">
                <a:solidFill>
                  <a:srgbClr val="000000"/>
                </a:solidFill>
                <a:cs typeface="Arial" charset="0"/>
              </a:rPr>
              <a:t>bc2</a:t>
            </a: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GB" altLang="de-DE" sz="1400">
                <a:solidFill>
                  <a:srgbClr val="000000"/>
                </a:solidFill>
                <a:latin typeface="Symbol" pitchFamily="18" charset="2"/>
                <a:cs typeface="Arial" charset="0"/>
              </a:rPr>
              <a:t>x</a:t>
            </a:r>
            <a:r>
              <a:rPr lang="en-GB" altLang="de-DE" sz="1400" baseline="-25000">
                <a:solidFill>
                  <a:srgbClr val="000000"/>
                </a:solidFill>
                <a:cs typeface="Arial" charset="0"/>
              </a:rPr>
              <a:t>dc1</a:t>
            </a:r>
            <a:r>
              <a:rPr lang="en-GB" altLang="de-DE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GB" altLang="de-DE" sz="1400">
                <a:solidFill>
                  <a:srgbClr val="000000"/>
                </a:solidFill>
                <a:latin typeface="Symbol" pitchFamily="18" charset="2"/>
                <a:cs typeface="Arial" charset="0"/>
              </a:rPr>
              <a:t>x</a:t>
            </a:r>
            <a:r>
              <a:rPr lang="en-GB" altLang="de-DE" sz="1400" baseline="-25000">
                <a:solidFill>
                  <a:srgbClr val="000000"/>
                </a:solidFill>
                <a:cs typeface="Arial" charset="0"/>
              </a:rPr>
              <a:t>dc2</a:t>
            </a:r>
            <a:endParaRPr lang="de-DE" altLang="de-DE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502" name="Rectangle 58"/>
          <p:cNvSpPr>
            <a:spLocks noChangeArrowheads="1"/>
          </p:cNvSpPr>
          <p:nvPr/>
        </p:nvSpPr>
        <p:spPr bwMode="auto">
          <a:xfrm>
            <a:off x="7237413" y="4862513"/>
            <a:ext cx="396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25221E"/>
                </a:solidFill>
                <a:cs typeface="Arial" charset="0"/>
              </a:rPr>
              <a:t>j</a:t>
            </a:r>
            <a:endParaRPr lang="de-DE" altLang="de-DE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503" name="Rectangle 59"/>
          <p:cNvSpPr>
            <a:spLocks noChangeArrowheads="1"/>
          </p:cNvSpPr>
          <p:nvPr/>
        </p:nvSpPr>
        <p:spPr bwMode="auto">
          <a:xfrm>
            <a:off x="7793038" y="4875213"/>
            <a:ext cx="2428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25221E"/>
                </a:solidFill>
                <a:cs typeface="Arial" charset="0"/>
              </a:rPr>
              <a:t>j+1</a:t>
            </a:r>
            <a:endParaRPr lang="de-DE" altLang="de-DE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504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90525" y="333375"/>
            <a:ext cx="7032625" cy="56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/>
            <a:r>
              <a:rPr lang="en-US" smtClean="0"/>
              <a:t>Example: Upgraded creep prediction in MC 2020</a:t>
            </a:r>
            <a:endParaRPr lang="de-DE" smtClean="0"/>
          </a:p>
        </p:txBody>
      </p:sp>
      <p:sp>
        <p:nvSpPr>
          <p:cNvPr id="18505" name="Rectangle 59"/>
          <p:cNvSpPr>
            <a:spLocks noChangeArrowheads="1"/>
          </p:cNvSpPr>
          <p:nvPr/>
        </p:nvSpPr>
        <p:spPr bwMode="auto">
          <a:xfrm>
            <a:off x="388938" y="5618163"/>
            <a:ext cx="8359775" cy="4222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ID" alt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506" name="Textfeld 67"/>
          <p:cNvSpPr txBox="1">
            <a:spLocks noChangeArrowheads="1"/>
          </p:cNvSpPr>
          <p:nvPr/>
        </p:nvSpPr>
        <p:spPr bwMode="auto">
          <a:xfrm>
            <a:off x="368300" y="5648325"/>
            <a:ext cx="84788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1600" b="1">
                <a:solidFill>
                  <a:srgbClr val="000000"/>
                </a:solidFill>
                <a:cs typeface="Arial" charset="0"/>
              </a:rPr>
              <a:t>Accuracy gain through tests: Coefficient of variation drops from V </a:t>
            </a:r>
            <a:r>
              <a:rPr lang="de-DE" altLang="de-DE" sz="1600" b="1">
                <a:solidFill>
                  <a:srgbClr val="000000"/>
                </a:solidFill>
                <a:latin typeface="Symbol" pitchFamily="18" charset="2"/>
                <a:cs typeface="Arial" charset="0"/>
              </a:rPr>
              <a:t>»</a:t>
            </a:r>
            <a:r>
              <a:rPr lang="de-DE" altLang="de-DE" sz="1600" b="1">
                <a:solidFill>
                  <a:srgbClr val="000000"/>
                </a:solidFill>
                <a:cs typeface="Arial" charset="0"/>
              </a:rPr>
              <a:t> 30 % </a:t>
            </a:r>
            <a:r>
              <a:rPr lang="de-DE" altLang="de-DE" sz="1600" b="1">
                <a:solidFill>
                  <a:srgbClr val="000000"/>
                </a:solidFill>
                <a:cs typeface="Arial" charset="0"/>
                <a:sym typeface="Wingdings" pitchFamily="2" charset="2"/>
              </a:rPr>
              <a:t>to V </a:t>
            </a:r>
            <a:r>
              <a:rPr lang="de-DE" altLang="de-DE" sz="1600" b="1">
                <a:solidFill>
                  <a:srgbClr val="000000"/>
                </a:solidFill>
                <a:latin typeface="Symbol" pitchFamily="18" charset="2"/>
                <a:cs typeface="Arial" charset="0"/>
              </a:rPr>
              <a:t>»</a:t>
            </a:r>
            <a:r>
              <a:rPr lang="de-DE" altLang="de-DE" sz="1600" b="1">
                <a:solidFill>
                  <a:srgbClr val="000000"/>
                </a:solidFill>
                <a:cs typeface="Arial" charset="0"/>
              </a:rPr>
              <a:t> 10 %</a:t>
            </a:r>
          </a:p>
        </p:txBody>
      </p:sp>
      <p:sp>
        <p:nvSpPr>
          <p:cNvPr id="18507" name="Textfeld 68"/>
          <p:cNvSpPr txBox="1">
            <a:spLocks noChangeArrowheads="1"/>
          </p:cNvSpPr>
          <p:nvPr/>
        </p:nvSpPr>
        <p:spPr bwMode="auto">
          <a:xfrm>
            <a:off x="6972300" y="3513138"/>
            <a:ext cx="1492250" cy="2873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 anchor="ctr">
            <a:spAutoFit/>
          </a:bodyPr>
          <a:lstStyle/>
          <a:p>
            <a:pPr eaLnBrk="0" hangingPunct="0"/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90 d &lt; t-t</a:t>
            </a:r>
            <a:r>
              <a:rPr lang="de-DE" altLang="de-DE" sz="1400" baseline="-25000">
                <a:solidFill>
                  <a:srgbClr val="000000"/>
                </a:solidFill>
                <a:cs typeface="Arial" charset="0"/>
              </a:rPr>
              <a:t>s</a:t>
            </a:r>
            <a:r>
              <a:rPr lang="de-DE" altLang="de-DE" sz="1400">
                <a:solidFill>
                  <a:srgbClr val="000000"/>
                </a:solidFill>
                <a:cs typeface="Arial" charset="0"/>
              </a:rPr>
              <a:t> &lt; 120 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0525" y="1320800"/>
            <a:ext cx="8566150" cy="3592513"/>
          </a:xfrm>
          <a:prstGeom prst="rect">
            <a:avLst/>
          </a:prstGeom>
          <a:noFill/>
          <a:ln w="9525">
            <a:noFill/>
          </a:ln>
          <a:extLst/>
        </p:spPr>
        <p:txBody>
          <a:bodyPr/>
          <a:lstStyle>
            <a:lvl1pPr marL="2667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16363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1607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61938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61938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61938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61938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61938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363538" indent="-363538">
              <a:lnSpc>
                <a:spcPct val="120000"/>
              </a:lnSpc>
              <a:spcBef>
                <a:spcPts val="1200"/>
              </a:spcBef>
              <a:defRPr/>
            </a:pPr>
            <a:r>
              <a:rPr lang="en-GB" altLang="de-DE" kern="0" dirty="0" smtClean="0">
                <a:solidFill>
                  <a:srgbClr val="000000"/>
                </a:solidFill>
              </a:rPr>
              <a:t>A small </a:t>
            </a:r>
            <a:r>
              <a:rPr lang="en-GB" altLang="de-DE" b="1" kern="0" dirty="0" smtClean="0">
                <a:solidFill>
                  <a:srgbClr val="000000"/>
                </a:solidFill>
              </a:rPr>
              <a:t>project team </a:t>
            </a:r>
            <a:r>
              <a:rPr lang="en-GB" altLang="de-DE" kern="0" dirty="0" smtClean="0">
                <a:solidFill>
                  <a:srgbClr val="000000"/>
                </a:solidFill>
              </a:rPr>
              <a:t>will draft the chapter “Concrete” for MC 2020</a:t>
            </a:r>
          </a:p>
          <a:p>
            <a:pPr marL="363538" indent="-363538">
              <a:lnSpc>
                <a:spcPct val="120000"/>
              </a:lnSpc>
              <a:spcBef>
                <a:spcPts val="1200"/>
              </a:spcBef>
              <a:defRPr/>
            </a:pPr>
            <a:r>
              <a:rPr lang="en-GB" altLang="de-DE" kern="0" dirty="0" smtClean="0">
                <a:solidFill>
                  <a:srgbClr val="000000"/>
                </a:solidFill>
              </a:rPr>
              <a:t>It should be distinguished between </a:t>
            </a:r>
            <a:r>
              <a:rPr lang="en-GB" altLang="de-DE" b="1" kern="0" dirty="0" smtClean="0">
                <a:solidFill>
                  <a:srgbClr val="000000"/>
                </a:solidFill>
              </a:rPr>
              <a:t>conventional concrete </a:t>
            </a:r>
            <a:r>
              <a:rPr lang="en-GB" altLang="de-DE" kern="0" dirty="0" smtClean="0">
                <a:solidFill>
                  <a:srgbClr val="000000"/>
                </a:solidFill>
              </a:rPr>
              <a:t>(consolidated knowledge available) and </a:t>
            </a:r>
            <a:r>
              <a:rPr lang="en-GB" altLang="de-DE" b="1" kern="0" dirty="0" smtClean="0">
                <a:solidFill>
                  <a:srgbClr val="000000"/>
                </a:solidFill>
              </a:rPr>
              <a:t>non-conventional concrete</a:t>
            </a:r>
          </a:p>
          <a:p>
            <a:pPr marL="363538" indent="-363538">
              <a:lnSpc>
                <a:spcPct val="120000"/>
              </a:lnSpc>
              <a:spcBef>
                <a:spcPts val="1200"/>
              </a:spcBef>
              <a:defRPr/>
            </a:pPr>
            <a:r>
              <a:rPr lang="en-GB" altLang="de-DE" kern="0" dirty="0">
                <a:solidFill>
                  <a:srgbClr val="000000"/>
                </a:solidFill>
              </a:rPr>
              <a:t>T</a:t>
            </a:r>
            <a:r>
              <a:rPr lang="en-GB" altLang="de-DE" kern="0" dirty="0" smtClean="0">
                <a:solidFill>
                  <a:srgbClr val="000000"/>
                </a:solidFill>
              </a:rPr>
              <a:t>he </a:t>
            </a:r>
            <a:r>
              <a:rPr lang="en-GB" altLang="de-DE" b="1" kern="0" dirty="0" smtClean="0">
                <a:solidFill>
                  <a:srgbClr val="000000"/>
                </a:solidFill>
              </a:rPr>
              <a:t>classical strength based approach for modelling </a:t>
            </a:r>
            <a:r>
              <a:rPr lang="en-GB" altLang="de-DE" kern="0" dirty="0" smtClean="0">
                <a:solidFill>
                  <a:srgbClr val="000000"/>
                </a:solidFill>
              </a:rPr>
              <a:t>concrete behaviour will be amended by </a:t>
            </a:r>
            <a:r>
              <a:rPr lang="en-GB" altLang="de-DE" b="1" kern="0" dirty="0" smtClean="0">
                <a:solidFill>
                  <a:srgbClr val="000000"/>
                </a:solidFill>
              </a:rPr>
              <a:t>new </a:t>
            </a:r>
            <a:r>
              <a:rPr lang="en-US" altLang="de-DE" b="1" kern="0" dirty="0" smtClean="0">
                <a:solidFill>
                  <a:srgbClr val="000000"/>
                </a:solidFill>
              </a:rPr>
              <a:t>performance based modelling approaches</a:t>
            </a:r>
            <a:endParaRPr lang="de-DE" altLang="de-DE" kern="0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363538" indent="-363538">
              <a:lnSpc>
                <a:spcPct val="120000"/>
              </a:lnSpc>
              <a:spcBef>
                <a:spcPts val="1200"/>
              </a:spcBef>
              <a:defRPr/>
            </a:pPr>
            <a:r>
              <a:rPr lang="en-GB" altLang="de-DE" kern="0" dirty="0" smtClean="0">
                <a:solidFill>
                  <a:srgbClr val="000000"/>
                </a:solidFill>
              </a:rPr>
              <a:t>A </a:t>
            </a:r>
            <a:r>
              <a:rPr lang="en-GB" altLang="de-DE" b="1" kern="0" dirty="0" smtClean="0">
                <a:solidFill>
                  <a:srgbClr val="000000"/>
                </a:solidFill>
              </a:rPr>
              <a:t>first draft </a:t>
            </a:r>
            <a:r>
              <a:rPr lang="en-GB" altLang="de-DE" kern="0" dirty="0" smtClean="0">
                <a:solidFill>
                  <a:srgbClr val="000000"/>
                </a:solidFill>
              </a:rPr>
              <a:t>of the chapter “Concrete” will be ready by the end of the </a:t>
            </a:r>
            <a:r>
              <a:rPr lang="en-GB" altLang="de-DE" b="1" kern="0" dirty="0" smtClean="0">
                <a:solidFill>
                  <a:srgbClr val="000000"/>
                </a:solidFill>
              </a:rPr>
              <a:t>year 2018 </a:t>
            </a:r>
            <a:r>
              <a:rPr lang="en-GB" altLang="de-DE" kern="0" dirty="0" smtClean="0">
                <a:solidFill>
                  <a:srgbClr val="000000"/>
                </a:solidFill>
              </a:rPr>
              <a:t>to meet the MC 2020 release deadline</a:t>
            </a:r>
          </a:p>
        </p:txBody>
      </p:sp>
      <p:sp>
        <p:nvSpPr>
          <p:cNvPr id="211970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/>
            <a:r>
              <a:rPr lang="en-GB" altLang="de-DE" smtClean="0"/>
              <a:t>Conclusions and outlook</a:t>
            </a:r>
            <a:endParaRPr lang="de-DE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95288" y="1484313"/>
            <a:ext cx="8389937" cy="649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>
              <a:lnSpc>
                <a:spcPct val="90000"/>
              </a:lnSpc>
            </a:pPr>
            <a:r>
              <a:rPr lang="de-DE" altLang="de-DE" sz="2600" smtClean="0"/>
              <a:t>MC 2020 - Chapter 12.XX „Part Durability“</a:t>
            </a:r>
          </a:p>
        </p:txBody>
      </p:sp>
      <p:sp>
        <p:nvSpPr>
          <p:cNvPr id="212994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96875" y="2349500"/>
            <a:ext cx="8370888" cy="2762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6700" indent="-266700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sz="1800" b="1" smtClean="0">
                <a:solidFill>
                  <a:srgbClr val="000000"/>
                </a:solidFill>
              </a:rPr>
              <a:t>Frank Dehn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3"/>
          <p:cNvSpPr>
            <a:spLocks noChangeArrowheads="1"/>
          </p:cNvSpPr>
          <p:nvPr/>
        </p:nvSpPr>
        <p:spPr bwMode="auto">
          <a:xfrm>
            <a:off x="414338" y="931863"/>
            <a:ext cx="8331200" cy="3238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42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>
              <a:spcBef>
                <a:spcPct val="50000"/>
              </a:spcBef>
              <a:buSzPct val="120000"/>
            </a:pPr>
            <a:r>
              <a:rPr lang="en-GB" altLang="de-DE" smtClean="0"/>
              <a:t>Model Code 2010 - status quo</a:t>
            </a:r>
          </a:p>
        </p:txBody>
      </p:sp>
      <p:sp>
        <p:nvSpPr>
          <p:cNvPr id="215043" name="Rectangle 4"/>
          <p:cNvSpPr>
            <a:spLocks noChangeArrowheads="1"/>
          </p:cNvSpPr>
          <p:nvPr/>
        </p:nvSpPr>
        <p:spPr bwMode="auto">
          <a:xfrm>
            <a:off x="414338" y="1320800"/>
            <a:ext cx="8331200" cy="28257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alt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85788" y="1398588"/>
            <a:ext cx="1425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622300" indent="-622300">
              <a:lnSpc>
                <a:spcPct val="125000"/>
              </a:lnSpc>
              <a:spcBef>
                <a:spcPts val="600"/>
              </a:spcBef>
              <a:buSzPct val="120000"/>
              <a:tabLst>
                <a:tab pos="622300" algn="l"/>
              </a:tabLst>
            </a:pPr>
            <a:r>
              <a:rPr lang="de-DE" altLang="de-DE" sz="1600" b="1">
                <a:solidFill>
                  <a:srgbClr val="000000"/>
                </a:solidFill>
                <a:cs typeface="Arial" charset="0"/>
              </a:rPr>
              <a:t>5.1.12</a:t>
            </a:r>
            <a:r>
              <a:rPr lang="de-DE" altLang="de-DE" sz="16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15045" name="Text Box 6"/>
          <p:cNvSpPr txBox="1">
            <a:spLocks noChangeArrowheads="1"/>
          </p:cNvSpPr>
          <p:nvPr/>
        </p:nvSpPr>
        <p:spPr bwMode="auto">
          <a:xfrm>
            <a:off x="2290763" y="1389063"/>
            <a:ext cx="29368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buSzPct val="120000"/>
              <a:tabLst>
                <a:tab pos="88900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Transport of liquids and gases in hardened concrete	</a:t>
            </a:r>
          </a:p>
        </p:txBody>
      </p:sp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6215063" y="1397000"/>
            <a:ext cx="19685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buSzPct val="120000"/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Material laws</a:t>
            </a:r>
            <a:br>
              <a:rPr lang="en-GB" altLang="de-DE" sz="1600">
                <a:solidFill>
                  <a:srgbClr val="000000"/>
                </a:solidFill>
                <a:cs typeface="Arial" charset="0"/>
              </a:rPr>
            </a:b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(constitutive)	</a:t>
            </a:r>
          </a:p>
        </p:txBody>
      </p:sp>
      <p:sp>
        <p:nvSpPr>
          <p:cNvPr id="215047" name="Text Box 6"/>
          <p:cNvSpPr txBox="1">
            <a:spLocks noChangeArrowheads="1"/>
          </p:cNvSpPr>
          <p:nvPr/>
        </p:nvSpPr>
        <p:spPr bwMode="auto">
          <a:xfrm>
            <a:off x="579438" y="2198688"/>
            <a:ext cx="1423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622300" indent="-622300">
              <a:lnSpc>
                <a:spcPct val="125000"/>
              </a:lnSpc>
              <a:spcBef>
                <a:spcPts val="600"/>
              </a:spcBef>
              <a:buSzPct val="120000"/>
              <a:tabLst>
                <a:tab pos="622300" algn="l"/>
              </a:tabLst>
            </a:pPr>
            <a:r>
              <a:rPr lang="de-DE" altLang="de-DE" sz="1600" b="1">
                <a:solidFill>
                  <a:srgbClr val="000000"/>
                </a:solidFill>
                <a:cs typeface="Arial" charset="0"/>
              </a:rPr>
              <a:t>5.1.13</a:t>
            </a:r>
            <a:r>
              <a:rPr lang="de-DE" altLang="de-DE" sz="16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15048" name="Text Box 6"/>
          <p:cNvSpPr txBox="1">
            <a:spLocks noChangeArrowheads="1"/>
          </p:cNvSpPr>
          <p:nvPr/>
        </p:nvSpPr>
        <p:spPr bwMode="auto">
          <a:xfrm>
            <a:off x="2282825" y="2189163"/>
            <a:ext cx="27305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622300" indent="-622300">
              <a:lnSpc>
                <a:spcPct val="125000"/>
              </a:lnSpc>
              <a:spcBef>
                <a:spcPts val="600"/>
              </a:spcBef>
              <a:buSzPct val="120000"/>
              <a:tabLst>
                <a:tab pos="622300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Properties related to durability	</a:t>
            </a:r>
          </a:p>
        </p:txBody>
      </p:sp>
      <p:sp>
        <p:nvSpPr>
          <p:cNvPr id="215049" name="Text Box 6"/>
          <p:cNvSpPr txBox="1">
            <a:spLocks noChangeArrowheads="1"/>
          </p:cNvSpPr>
          <p:nvPr/>
        </p:nvSpPr>
        <p:spPr bwMode="auto">
          <a:xfrm>
            <a:off x="6207125" y="2197100"/>
            <a:ext cx="25669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buSzPct val="120000"/>
              <a:tabLst>
                <a:tab pos="0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Models</a:t>
            </a:r>
            <a:br>
              <a:rPr lang="en-GB" altLang="de-DE" sz="1600">
                <a:solidFill>
                  <a:srgbClr val="000000"/>
                </a:solidFill>
                <a:cs typeface="Arial" charset="0"/>
              </a:rPr>
            </a:b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(deterioration, prediction)	</a:t>
            </a:r>
          </a:p>
        </p:txBody>
      </p:sp>
      <p:sp>
        <p:nvSpPr>
          <p:cNvPr id="215050" name="Text Box 6"/>
          <p:cNvSpPr txBox="1">
            <a:spLocks noChangeArrowheads="1"/>
          </p:cNvSpPr>
          <p:nvPr/>
        </p:nvSpPr>
        <p:spPr bwMode="auto">
          <a:xfrm>
            <a:off x="581025" y="3008313"/>
            <a:ext cx="14239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622300" indent="-622300">
              <a:lnSpc>
                <a:spcPct val="125000"/>
              </a:lnSpc>
              <a:spcBef>
                <a:spcPts val="600"/>
              </a:spcBef>
              <a:buSzPct val="120000"/>
              <a:tabLst>
                <a:tab pos="622300" algn="l"/>
              </a:tabLst>
            </a:pPr>
            <a:r>
              <a:rPr lang="de-DE" altLang="de-DE" sz="1600" b="1">
                <a:solidFill>
                  <a:srgbClr val="000000"/>
                </a:solidFill>
                <a:cs typeface="Arial" charset="0"/>
              </a:rPr>
              <a:t>7.8</a:t>
            </a:r>
            <a:r>
              <a:rPr lang="de-DE" altLang="de-DE" sz="16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15051" name="Text Box 6"/>
          <p:cNvSpPr txBox="1">
            <a:spLocks noChangeArrowheads="1"/>
          </p:cNvSpPr>
          <p:nvPr/>
        </p:nvSpPr>
        <p:spPr bwMode="auto">
          <a:xfrm>
            <a:off x="2284413" y="2998788"/>
            <a:ext cx="3413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buSzPct val="120000"/>
              <a:tabLst>
                <a:tab pos="0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Verification of limit states associated with durability	</a:t>
            </a:r>
          </a:p>
        </p:txBody>
      </p:sp>
      <p:sp>
        <p:nvSpPr>
          <p:cNvPr id="215052" name="Text Box 6"/>
          <p:cNvSpPr txBox="1">
            <a:spLocks noChangeArrowheads="1"/>
          </p:cNvSpPr>
          <p:nvPr/>
        </p:nvSpPr>
        <p:spPr bwMode="auto">
          <a:xfrm>
            <a:off x="6208713" y="3006725"/>
            <a:ext cx="19685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622300" indent="-622300">
              <a:lnSpc>
                <a:spcPct val="125000"/>
              </a:lnSpc>
              <a:spcBef>
                <a:spcPts val="600"/>
              </a:spcBef>
              <a:buSzPct val="120000"/>
              <a:tabLst>
                <a:tab pos="622300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- Limit state definition</a:t>
            </a: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- Limit state function</a:t>
            </a: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- Design models	</a:t>
            </a:r>
          </a:p>
        </p:txBody>
      </p:sp>
      <p:sp>
        <p:nvSpPr>
          <p:cNvPr id="215053" name="Text Box 6"/>
          <p:cNvSpPr txBox="1">
            <a:spLocks noChangeArrowheads="1"/>
          </p:cNvSpPr>
          <p:nvPr/>
        </p:nvSpPr>
        <p:spPr bwMode="auto">
          <a:xfrm>
            <a:off x="587375" y="927100"/>
            <a:ext cx="13477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622300" indent="-622300">
              <a:lnSpc>
                <a:spcPct val="125000"/>
              </a:lnSpc>
              <a:spcBef>
                <a:spcPts val="600"/>
              </a:spcBef>
              <a:buSzPct val="120000"/>
              <a:tabLst>
                <a:tab pos="622300" algn="l"/>
              </a:tabLst>
            </a:pPr>
            <a:r>
              <a:rPr lang="de-DE" altLang="de-DE" b="1">
                <a:solidFill>
                  <a:srgbClr val="FFFFFF"/>
                </a:solidFill>
                <a:cs typeface="Arial" charset="0"/>
              </a:rPr>
              <a:t>Chapter	</a:t>
            </a:r>
          </a:p>
        </p:txBody>
      </p:sp>
      <p:sp>
        <p:nvSpPr>
          <p:cNvPr id="215054" name="Text Box 6"/>
          <p:cNvSpPr txBox="1">
            <a:spLocks noChangeArrowheads="1"/>
          </p:cNvSpPr>
          <p:nvPr/>
        </p:nvSpPr>
        <p:spPr bwMode="auto">
          <a:xfrm>
            <a:off x="2274888" y="927100"/>
            <a:ext cx="13493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622300" indent="-622300">
              <a:lnSpc>
                <a:spcPct val="125000"/>
              </a:lnSpc>
              <a:spcBef>
                <a:spcPts val="600"/>
              </a:spcBef>
              <a:buSzPct val="120000"/>
              <a:tabLst>
                <a:tab pos="622300" algn="l"/>
              </a:tabLst>
            </a:pPr>
            <a:r>
              <a:rPr lang="de-DE" altLang="de-DE" b="1">
                <a:solidFill>
                  <a:srgbClr val="FFFFFF"/>
                </a:solidFill>
                <a:cs typeface="Arial" charset="0"/>
              </a:rPr>
              <a:t>Title</a:t>
            </a:r>
          </a:p>
        </p:txBody>
      </p:sp>
      <p:sp>
        <p:nvSpPr>
          <p:cNvPr id="215055" name="Text Box 6"/>
          <p:cNvSpPr txBox="1">
            <a:spLocks noChangeArrowheads="1"/>
          </p:cNvSpPr>
          <p:nvPr/>
        </p:nvSpPr>
        <p:spPr bwMode="auto">
          <a:xfrm>
            <a:off x="6461125" y="957263"/>
            <a:ext cx="13477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622300" indent="-622300">
              <a:lnSpc>
                <a:spcPct val="125000"/>
              </a:lnSpc>
              <a:spcBef>
                <a:spcPts val="600"/>
              </a:spcBef>
              <a:buSzPct val="120000"/>
              <a:tabLst>
                <a:tab pos="622300" algn="l"/>
              </a:tabLst>
            </a:pPr>
            <a:r>
              <a:rPr lang="de-DE" altLang="de-DE" b="1">
                <a:solidFill>
                  <a:srgbClr val="FFFFFF"/>
                </a:solidFill>
                <a:cs typeface="Arial" charset="0"/>
              </a:rPr>
              <a:t>Content</a:t>
            </a:r>
          </a:p>
        </p:txBody>
      </p:sp>
      <p:cxnSp>
        <p:nvCxnSpPr>
          <p:cNvPr id="25" name="Gerader Verbinder 24"/>
          <p:cNvCxnSpPr/>
          <p:nvPr/>
        </p:nvCxnSpPr>
        <p:spPr>
          <a:xfrm>
            <a:off x="1789113" y="1325563"/>
            <a:ext cx="9525" cy="2820987"/>
          </a:xfrm>
          <a:prstGeom prst="line">
            <a:avLst/>
          </a:prstGeom>
          <a:ln w="28575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H="1">
            <a:off x="5873750" y="1316038"/>
            <a:ext cx="3175" cy="2830512"/>
          </a:xfrm>
          <a:prstGeom prst="line">
            <a:avLst/>
          </a:prstGeom>
          <a:ln w="28575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>
              <a:spcBef>
                <a:spcPct val="50000"/>
              </a:spcBef>
              <a:buSzPct val="120000"/>
            </a:pPr>
            <a:r>
              <a:rPr lang="en-GB" altLang="de-DE" smtClean="0"/>
              <a:t>Model Code 2020 - new chapters</a:t>
            </a:r>
          </a:p>
        </p:txBody>
      </p:sp>
      <p:sp>
        <p:nvSpPr>
          <p:cNvPr id="217090" name="Rectangle 3"/>
          <p:cNvSpPr>
            <a:spLocks noChangeArrowheads="1"/>
          </p:cNvSpPr>
          <p:nvPr/>
        </p:nvSpPr>
        <p:spPr bwMode="auto">
          <a:xfrm>
            <a:off x="414338" y="931863"/>
            <a:ext cx="8331200" cy="3238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7091" name="Rectangle 4"/>
          <p:cNvSpPr>
            <a:spLocks noChangeArrowheads="1"/>
          </p:cNvSpPr>
          <p:nvPr/>
        </p:nvSpPr>
        <p:spPr bwMode="auto">
          <a:xfrm>
            <a:off x="414338" y="1308100"/>
            <a:ext cx="8331200" cy="3308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alt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7092" name="Text Box 6"/>
          <p:cNvSpPr txBox="1">
            <a:spLocks noChangeArrowheads="1"/>
          </p:cNvSpPr>
          <p:nvPr/>
        </p:nvSpPr>
        <p:spPr bwMode="auto">
          <a:xfrm>
            <a:off x="476250" y="1389063"/>
            <a:ext cx="8162925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622300" indent="-622300">
              <a:lnSpc>
                <a:spcPct val="125000"/>
              </a:lnSpc>
              <a:spcBef>
                <a:spcPts val="600"/>
              </a:spcBef>
              <a:buSzPct val="120000"/>
              <a:tabLst>
                <a:tab pos="622300" algn="l"/>
              </a:tabLst>
            </a:pPr>
            <a:r>
              <a:rPr lang="en-GB" altLang="de-DE" sz="1600" b="1">
                <a:solidFill>
                  <a:srgbClr val="000000"/>
                </a:solidFill>
                <a:cs typeface="Arial" charset="0"/>
              </a:rPr>
              <a:t>12.XX</a:t>
            </a: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	Properties related to transport of liquids and gases in hardened concrete</a:t>
            </a: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	</a:t>
            </a: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r>
              <a:rPr lang="en-GB" altLang="de-DE" sz="1600" b="1">
                <a:solidFill>
                  <a:srgbClr val="000000"/>
                </a:solidFill>
                <a:cs typeface="Arial" charset="0"/>
              </a:rPr>
              <a:t>12.XX</a:t>
            </a: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	Properties related to durability</a:t>
            </a: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	 </a:t>
            </a: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r>
              <a:rPr lang="en-GB" altLang="de-DE" sz="1600" b="1">
                <a:solidFill>
                  <a:srgbClr val="000000"/>
                </a:solidFill>
                <a:cs typeface="Arial" charset="0"/>
              </a:rPr>
              <a:t>12.XX</a:t>
            </a: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	Evaluation of performance of non-conventional concretes</a:t>
            </a: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endParaRPr lang="en-GB" altLang="de-DE" sz="1600">
              <a:solidFill>
                <a:srgbClr val="000000"/>
              </a:solidFill>
              <a:cs typeface="Arial" charset="0"/>
            </a:endParaRP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r>
              <a:rPr lang="en-GB" altLang="de-DE" sz="1600" b="1">
                <a:solidFill>
                  <a:srgbClr val="000000"/>
                </a:solidFill>
                <a:cs typeface="Arial" charset="0"/>
              </a:rPr>
              <a:t>12.XX</a:t>
            </a: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	Assumptions used for (durability) design</a:t>
            </a: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endParaRPr lang="en-GB" altLang="de-DE" sz="1600">
              <a:solidFill>
                <a:srgbClr val="000000"/>
              </a:solidFill>
              <a:cs typeface="Arial" charset="0"/>
            </a:endParaRP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endParaRPr lang="en-GB" altLang="de-DE" sz="1600">
              <a:solidFill>
                <a:srgbClr val="000000"/>
              </a:solidFill>
              <a:cs typeface="Arial" charset="0"/>
            </a:endParaRPr>
          </a:p>
          <a:p>
            <a:pPr marL="622300" indent="-622300">
              <a:lnSpc>
                <a:spcPct val="125000"/>
              </a:lnSpc>
              <a:buSzPct val="120000"/>
              <a:tabLst>
                <a:tab pos="622300" algn="l"/>
              </a:tabLst>
            </a:pPr>
            <a:r>
              <a:rPr lang="en-GB" altLang="de-DE" sz="1600" b="1">
                <a:solidFill>
                  <a:srgbClr val="000000"/>
                </a:solidFill>
                <a:cs typeface="Arial" charset="0"/>
              </a:rPr>
              <a:t>25.XX</a:t>
            </a: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	Evaluation of condition limit states (CLS) associated with durability</a:t>
            </a:r>
          </a:p>
        </p:txBody>
      </p:sp>
      <p:sp>
        <p:nvSpPr>
          <p:cNvPr id="217093" name="Text Box 7"/>
          <p:cNvSpPr txBox="1">
            <a:spLocks noChangeArrowheads="1"/>
          </p:cNvSpPr>
          <p:nvPr/>
        </p:nvSpPr>
        <p:spPr bwMode="auto">
          <a:xfrm>
            <a:off x="509588" y="958850"/>
            <a:ext cx="74009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47675" indent="-447675">
              <a:spcBef>
                <a:spcPct val="50000"/>
              </a:spcBef>
              <a:buSzPct val="120000"/>
              <a:tabLst>
                <a:tab pos="1076325" algn="l"/>
              </a:tabLst>
            </a:pPr>
            <a:r>
              <a:rPr lang="en-GB" altLang="de-DE" b="1">
                <a:solidFill>
                  <a:srgbClr val="FFFFFF"/>
                </a:solidFill>
                <a:cs typeface="Arial" charset="0"/>
              </a:rPr>
              <a:t>Contents of the new chapters 12.XX and 25.XX (excerpt)</a:t>
            </a:r>
          </a:p>
        </p:txBody>
      </p:sp>
      <p:cxnSp>
        <p:nvCxnSpPr>
          <p:cNvPr id="13" name="Gerader Verbinder 12"/>
          <p:cNvCxnSpPr/>
          <p:nvPr/>
        </p:nvCxnSpPr>
        <p:spPr>
          <a:xfrm>
            <a:off x="414338" y="3787775"/>
            <a:ext cx="8331200" cy="11113"/>
          </a:xfrm>
          <a:prstGeom prst="line">
            <a:avLst/>
          </a:prstGeom>
          <a:ln w="28575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095" name="Rectangle 10"/>
          <p:cNvSpPr>
            <a:spLocks noChangeArrowheads="1"/>
          </p:cNvSpPr>
          <p:nvPr/>
        </p:nvSpPr>
        <p:spPr bwMode="auto">
          <a:xfrm>
            <a:off x="1127125" y="5037138"/>
            <a:ext cx="6931025" cy="352425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de-DE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7096" name="AutoShape 12"/>
          <p:cNvSpPr>
            <a:spLocks noChangeAspect="1" noChangeArrowheads="1"/>
          </p:cNvSpPr>
          <p:nvPr/>
        </p:nvSpPr>
        <p:spPr bwMode="auto">
          <a:xfrm flipV="1">
            <a:off x="407988" y="4883150"/>
            <a:ext cx="385762" cy="3937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44 w 21600"/>
              <a:gd name="T13" fmla="*/ 2965 h 21600"/>
              <a:gd name="T14" fmla="*/ 18222 w 21600"/>
              <a:gd name="T15" fmla="*/ 92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0096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7097" name="AutoShape 13"/>
          <p:cNvSpPr>
            <a:spLocks noChangeAspect="1" noChangeArrowheads="1"/>
          </p:cNvSpPr>
          <p:nvPr/>
        </p:nvSpPr>
        <p:spPr bwMode="auto">
          <a:xfrm flipH="1" flipV="1">
            <a:off x="8361363" y="4911725"/>
            <a:ext cx="385762" cy="3937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44 w 21600"/>
              <a:gd name="T13" fmla="*/ 2965 h 21600"/>
              <a:gd name="T14" fmla="*/ 18222 w 21600"/>
              <a:gd name="T15" fmla="*/ 92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0096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7098" name="Rectangle 11"/>
          <p:cNvSpPr>
            <a:spLocks noChangeArrowheads="1"/>
          </p:cNvSpPr>
          <p:nvPr/>
        </p:nvSpPr>
        <p:spPr bwMode="auto">
          <a:xfrm>
            <a:off x="612775" y="5029200"/>
            <a:ext cx="79152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600" b="1">
                <a:solidFill>
                  <a:srgbClr val="FFFFFF"/>
                </a:solidFill>
                <a:cs typeface="Arial" charset="0"/>
              </a:rPr>
              <a:t>Separation: input data for materials / CLS associated with durability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0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/>
            <a:r>
              <a:rPr lang="en-GB" altLang="de-DE" smtClean="0"/>
              <a:t>Material parameters</a:t>
            </a:r>
          </a:p>
        </p:txBody>
      </p:sp>
      <p:sp>
        <p:nvSpPr>
          <p:cNvPr id="19481" name="Rectangle 37"/>
          <p:cNvSpPr>
            <a:spLocks noChangeArrowheads="1"/>
          </p:cNvSpPr>
          <p:nvPr/>
        </p:nvSpPr>
        <p:spPr bwMode="auto">
          <a:xfrm>
            <a:off x="414338" y="1092200"/>
            <a:ext cx="8331200" cy="3238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482" name="Rectangle 38"/>
          <p:cNvSpPr>
            <a:spLocks noChangeArrowheads="1"/>
          </p:cNvSpPr>
          <p:nvPr/>
        </p:nvSpPr>
        <p:spPr bwMode="auto">
          <a:xfrm>
            <a:off x="414338" y="1884363"/>
            <a:ext cx="2068512" cy="538162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483" name="Rectangle 37"/>
          <p:cNvSpPr>
            <a:spLocks noChangeArrowheads="1"/>
          </p:cNvSpPr>
          <p:nvPr/>
        </p:nvSpPr>
        <p:spPr bwMode="auto">
          <a:xfrm>
            <a:off x="3751263" y="1884363"/>
            <a:ext cx="4994275" cy="536575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484" name="Rectangle 4"/>
          <p:cNvSpPr>
            <a:spLocks noChangeArrowheads="1"/>
          </p:cNvSpPr>
          <p:nvPr/>
        </p:nvSpPr>
        <p:spPr bwMode="auto">
          <a:xfrm>
            <a:off x="5119688" y="1873250"/>
            <a:ext cx="19145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ctr">
              <a:buSzPct val="70000"/>
              <a:tabLst>
                <a:tab pos="1076325" algn="l"/>
                <a:tab pos="1257300" algn="l"/>
              </a:tabLst>
            </a:pPr>
            <a:endParaRPr lang="en-GB" altLang="de-DE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485" name="Rectangle 5"/>
          <p:cNvSpPr>
            <a:spLocks noChangeArrowheads="1"/>
          </p:cNvSpPr>
          <p:nvPr/>
        </p:nvSpPr>
        <p:spPr bwMode="auto">
          <a:xfrm>
            <a:off x="420688" y="1866900"/>
            <a:ext cx="20621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82563" indent="-182563" algn="ctr"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600" b="1">
                <a:solidFill>
                  <a:srgbClr val="FFFFFF"/>
                </a:solidFill>
                <a:cs typeface="Arial" charset="0"/>
              </a:rPr>
              <a:t>Material law</a:t>
            </a:r>
            <a:endParaRPr lang="en-GB" altLang="de-DE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486" name="Rectangle 6"/>
          <p:cNvSpPr>
            <a:spLocks noChangeArrowheads="1"/>
          </p:cNvSpPr>
          <p:nvPr/>
        </p:nvSpPr>
        <p:spPr bwMode="auto">
          <a:xfrm>
            <a:off x="373063" y="1077913"/>
            <a:ext cx="798830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ctr">
              <a:spcBef>
                <a:spcPct val="20000"/>
              </a:spcBef>
              <a:spcAft>
                <a:spcPct val="200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600" b="1">
                <a:solidFill>
                  <a:srgbClr val="FFFFFF"/>
                </a:solidFill>
                <a:cs typeface="Arial" charset="0"/>
              </a:rPr>
              <a:t>Description of material behaviour</a:t>
            </a:r>
            <a:endParaRPr lang="en-GB" altLang="de-DE" sz="16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487" name="Rectangle 32"/>
          <p:cNvSpPr>
            <a:spLocks noChangeArrowheads="1"/>
          </p:cNvSpPr>
          <p:nvPr/>
        </p:nvSpPr>
        <p:spPr bwMode="auto">
          <a:xfrm>
            <a:off x="3751263" y="2647950"/>
            <a:ext cx="4994275" cy="97631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altLang="de-DE" sz="16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9478" name="Object 22"/>
          <p:cNvGraphicFramePr>
            <a:graphicFrameLocks noChangeAspect="1"/>
          </p:cNvGraphicFramePr>
          <p:nvPr/>
        </p:nvGraphicFramePr>
        <p:xfrm>
          <a:off x="4054475" y="2741613"/>
          <a:ext cx="4356100" cy="787400"/>
        </p:xfrm>
        <a:graphic>
          <a:graphicData uri="http://schemas.openxmlformats.org/presentationml/2006/ole">
            <p:oleObj spid="_x0000_s19478" name="Equation" r:id="rId4" imgW="4356100" imgH="787400" progId="">
              <p:embed/>
            </p:oleObj>
          </a:graphicData>
        </a:graphic>
      </p:graphicFrame>
      <p:sp>
        <p:nvSpPr>
          <p:cNvPr id="19488" name="Rectangle 32"/>
          <p:cNvSpPr>
            <a:spLocks noChangeArrowheads="1"/>
          </p:cNvSpPr>
          <p:nvPr/>
        </p:nvSpPr>
        <p:spPr bwMode="auto">
          <a:xfrm>
            <a:off x="373063" y="2647950"/>
            <a:ext cx="2144712" cy="97631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altLang="de-DE" sz="16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9479" name="Object 23"/>
          <p:cNvGraphicFramePr>
            <a:graphicFrameLocks noChangeAspect="1"/>
          </p:cNvGraphicFramePr>
          <p:nvPr/>
        </p:nvGraphicFramePr>
        <p:xfrm>
          <a:off x="968375" y="2868613"/>
          <a:ext cx="952500" cy="533400"/>
        </p:xfrm>
        <a:graphic>
          <a:graphicData uri="http://schemas.openxmlformats.org/presentationml/2006/ole">
            <p:oleObj spid="_x0000_s19479" name="Equation" r:id="rId5" imgW="952200" imgH="533160" progId="">
              <p:embed/>
            </p:oleObj>
          </a:graphicData>
        </a:graphic>
      </p:graphicFrame>
      <p:cxnSp>
        <p:nvCxnSpPr>
          <p:cNvPr id="17" name="Gerade Verbindung mit Pfeil 16"/>
          <p:cNvCxnSpPr/>
          <p:nvPr/>
        </p:nvCxnSpPr>
        <p:spPr>
          <a:xfrm>
            <a:off x="1468438" y="1457325"/>
            <a:ext cx="0" cy="384175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6270625" y="1466850"/>
            <a:ext cx="0" cy="38258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91" name="Rectangle 37"/>
          <p:cNvSpPr>
            <a:spLocks noChangeArrowheads="1"/>
          </p:cNvSpPr>
          <p:nvPr/>
        </p:nvSpPr>
        <p:spPr bwMode="auto">
          <a:xfrm>
            <a:off x="401638" y="4154488"/>
            <a:ext cx="8343900" cy="644525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492" name="Rectangle 6"/>
          <p:cNvSpPr>
            <a:spLocks noChangeArrowheads="1"/>
          </p:cNvSpPr>
          <p:nvPr/>
        </p:nvSpPr>
        <p:spPr bwMode="auto">
          <a:xfrm>
            <a:off x="373063" y="4202113"/>
            <a:ext cx="8372475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ctr">
              <a:spcBef>
                <a:spcPct val="20000"/>
              </a:spcBef>
              <a:spcAft>
                <a:spcPct val="200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GB" altLang="de-DE" sz="1600" b="1">
                <a:solidFill>
                  <a:srgbClr val="FFFFFF"/>
                </a:solidFill>
                <a:cs typeface="Arial" charset="0"/>
              </a:rPr>
              <a:t>Material laws / assumptions used for (durability) design contain</a:t>
            </a:r>
            <a:br>
              <a:rPr lang="en-GB" altLang="de-DE" sz="1600" b="1">
                <a:solidFill>
                  <a:srgbClr val="FFFFFF"/>
                </a:solidFill>
                <a:cs typeface="Arial" charset="0"/>
              </a:rPr>
            </a:br>
            <a:r>
              <a:rPr lang="en-GB" altLang="de-DE" sz="1600" b="1">
                <a:solidFill>
                  <a:srgbClr val="5A6EB4"/>
                </a:solidFill>
                <a:cs typeface="Arial" charset="0"/>
              </a:rPr>
              <a:t>material parameters </a:t>
            </a:r>
            <a:r>
              <a:rPr lang="en-GB" altLang="de-DE" sz="1600" b="1">
                <a:solidFill>
                  <a:srgbClr val="FFFFFF"/>
                </a:solidFill>
                <a:cs typeface="Arial" charset="0"/>
              </a:rPr>
              <a:t>(e.g. diffusion coefficient)</a:t>
            </a:r>
            <a:endParaRPr lang="en-GB" altLang="de-DE" sz="1600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V="1">
            <a:off x="1465263" y="3657600"/>
            <a:ext cx="0" cy="48418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6261100" y="3662363"/>
            <a:ext cx="0" cy="484187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95" name="Rectangle 37"/>
          <p:cNvSpPr>
            <a:spLocks noChangeArrowheads="1"/>
          </p:cNvSpPr>
          <p:nvPr/>
        </p:nvSpPr>
        <p:spPr bwMode="auto">
          <a:xfrm>
            <a:off x="1144588" y="5280025"/>
            <a:ext cx="7600950" cy="6159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496" name="Rectangle 6"/>
          <p:cNvSpPr>
            <a:spLocks noChangeArrowheads="1"/>
          </p:cNvSpPr>
          <p:nvPr/>
        </p:nvSpPr>
        <p:spPr bwMode="auto">
          <a:xfrm>
            <a:off x="1144588" y="5437188"/>
            <a:ext cx="760095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spcAft>
                <a:spcPct val="20000"/>
              </a:spcAft>
              <a:buSzPct val="70000"/>
              <a:tabLst>
                <a:tab pos="1076325" algn="l"/>
                <a:tab pos="1257300" algn="l"/>
              </a:tabLst>
            </a:pPr>
            <a:r>
              <a:rPr lang="en-US" sz="1600" b="1">
                <a:solidFill>
                  <a:srgbClr val="5A6EB4"/>
                </a:solidFill>
                <a:cs typeface="Arial" charset="0"/>
              </a:rPr>
              <a:t>Material parameters</a:t>
            </a:r>
            <a:r>
              <a:rPr lang="en-US" sz="1600" b="1">
                <a:solidFill>
                  <a:srgbClr val="FFFFFF"/>
                </a:solidFill>
                <a:cs typeface="Arial" charset="0"/>
              </a:rPr>
              <a:t> require their consideration within chapter 12.XX</a:t>
            </a:r>
            <a:endParaRPr lang="en-GB" altLang="de-DE" sz="16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497" name="AutoShape 12"/>
          <p:cNvSpPr>
            <a:spLocks noChangeAspect="1" noChangeArrowheads="1"/>
          </p:cNvSpPr>
          <p:nvPr/>
        </p:nvSpPr>
        <p:spPr bwMode="auto">
          <a:xfrm flipV="1">
            <a:off x="420688" y="5222875"/>
            <a:ext cx="504825" cy="5143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44 w 21600"/>
              <a:gd name="T13" fmla="*/ 2965 h 21600"/>
              <a:gd name="T14" fmla="*/ 18222 w 21600"/>
              <a:gd name="T15" fmla="*/ 92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0096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2517775" y="2147888"/>
            <a:ext cx="1233488" cy="0"/>
          </a:xfrm>
          <a:prstGeom prst="straightConnector1">
            <a:avLst/>
          </a:prstGeom>
          <a:ln w="25400"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99" name="Textfeld 1"/>
          <p:cNvSpPr txBox="1">
            <a:spLocks noChangeArrowheads="1"/>
          </p:cNvSpPr>
          <p:nvPr/>
        </p:nvSpPr>
        <p:spPr bwMode="auto">
          <a:xfrm>
            <a:off x="3751263" y="1990725"/>
            <a:ext cx="4994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>
                <a:solidFill>
                  <a:srgbClr val="FFFFFF"/>
                </a:solidFill>
                <a:cs typeface="Arial" charset="0"/>
              </a:rPr>
              <a:t>Assumption used for (durability) design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28"/>
          <p:cNvGrpSpPr>
            <a:grpSpLocks/>
          </p:cNvGrpSpPr>
          <p:nvPr/>
        </p:nvGrpSpPr>
        <p:grpSpPr bwMode="auto">
          <a:xfrm>
            <a:off x="5810250" y="1492250"/>
            <a:ext cx="1189038" cy="1636713"/>
            <a:chOff x="3466690" y="1308246"/>
            <a:chExt cx="1792540" cy="2507820"/>
          </a:xfrm>
        </p:grpSpPr>
        <p:pic>
          <p:nvPicPr>
            <p:cNvPr id="81965" name="Image 16" descr="MC2010_EuS.jpg"/>
            <p:cNvPicPr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6535" y="1308246"/>
              <a:ext cx="1572851" cy="2056775"/>
            </a:xfrm>
            <a:prstGeom prst="rect">
              <a:avLst/>
            </a:prstGeom>
            <a:noFill/>
            <a:ln w="12700">
              <a:solidFill>
                <a:srgbClr val="007879"/>
              </a:solidFill>
              <a:miter lim="800000"/>
              <a:headEnd/>
              <a:tailEnd/>
            </a:ln>
          </p:spPr>
        </p:pic>
        <p:sp>
          <p:nvSpPr>
            <p:cNvPr id="81966" name="ZoneTexte 2"/>
            <p:cNvSpPr txBox="1">
              <a:spLocks noChangeArrowheads="1"/>
            </p:cNvSpPr>
            <p:nvPr/>
          </p:nvSpPr>
          <p:spPr bwMode="auto">
            <a:xfrm>
              <a:off x="3466690" y="3344476"/>
              <a:ext cx="1792540" cy="47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>
                  <a:solidFill>
                    <a:srgbClr val="002060"/>
                  </a:solidFill>
                  <a:latin typeface="HelveticaNeueLT Std"/>
                  <a:cs typeface="Arial" charset="0"/>
                </a:rPr>
                <a:t>Model Code</a:t>
              </a:r>
            </a:p>
          </p:txBody>
        </p:sp>
      </p:grpSp>
      <p:grpSp>
        <p:nvGrpSpPr>
          <p:cNvPr id="81922" name="14 Grupo"/>
          <p:cNvGrpSpPr>
            <a:grpSpLocks noChangeAspect="1"/>
          </p:cNvGrpSpPr>
          <p:nvPr/>
        </p:nvGrpSpPr>
        <p:grpSpPr bwMode="auto">
          <a:xfrm>
            <a:off x="1309688" y="1481138"/>
            <a:ext cx="1339850" cy="1636712"/>
            <a:chOff x="317500" y="1308246"/>
            <a:chExt cx="2051346" cy="2507820"/>
          </a:xfrm>
        </p:grpSpPr>
        <p:pic>
          <p:nvPicPr>
            <p:cNvPr id="8196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847" y="1308246"/>
              <a:ext cx="1572851" cy="207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64" name="ZoneTexte 2"/>
            <p:cNvSpPr txBox="1">
              <a:spLocks noChangeArrowheads="1"/>
            </p:cNvSpPr>
            <p:nvPr/>
          </p:nvSpPr>
          <p:spPr bwMode="auto">
            <a:xfrm>
              <a:off x="317500" y="3344476"/>
              <a:ext cx="2051346" cy="47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>
                  <a:solidFill>
                    <a:srgbClr val="002060"/>
                  </a:solidFill>
                  <a:latin typeface="HelveticaNeueLT Std"/>
                  <a:cs typeface="Arial" charset="0"/>
                </a:rPr>
                <a:t>Model Code</a:t>
              </a:r>
            </a:p>
          </p:txBody>
        </p:sp>
      </p:grpSp>
      <p:grpSp>
        <p:nvGrpSpPr>
          <p:cNvPr id="81923" name="Group 27"/>
          <p:cNvGrpSpPr>
            <a:grpSpLocks/>
          </p:cNvGrpSpPr>
          <p:nvPr/>
        </p:nvGrpSpPr>
        <p:grpSpPr bwMode="auto">
          <a:xfrm>
            <a:off x="2246313" y="4237038"/>
            <a:ext cx="1611312" cy="1831975"/>
            <a:chOff x="5918200" y="1336675"/>
            <a:chExt cx="2768600" cy="2806328"/>
          </a:xfrm>
        </p:grpSpPr>
        <p:pic>
          <p:nvPicPr>
            <p:cNvPr id="81961" name="Picture 16" descr="CEB_165_coverpage2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5900" y="1336675"/>
              <a:ext cx="1573200" cy="207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62" name="Szövegdoboz 15"/>
            <p:cNvSpPr txBox="1">
              <a:spLocks noChangeArrowheads="1"/>
            </p:cNvSpPr>
            <p:nvPr/>
          </p:nvSpPr>
          <p:spPr bwMode="auto">
            <a:xfrm>
              <a:off x="5918200" y="3341301"/>
              <a:ext cx="2768600" cy="80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400">
                  <a:solidFill>
                    <a:srgbClr val="002060"/>
                  </a:solidFill>
                  <a:latin typeface="HelveticaNeueLT Std"/>
                  <a:ea typeface="ＭＳ Ｐゴシック"/>
                  <a:cs typeface="Arial" charset="0"/>
                </a:rPr>
                <a:t>CEB Bull. 165 Seismic Design</a:t>
              </a:r>
              <a:endParaRPr lang="es-ES_tradnl" sz="1400">
                <a:solidFill>
                  <a:srgbClr val="002060"/>
                </a:solidFill>
                <a:latin typeface="HelveticaNeueLT Std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81924" name="Group 19"/>
          <p:cNvGrpSpPr>
            <a:grpSpLocks/>
          </p:cNvGrpSpPr>
          <p:nvPr/>
        </p:nvGrpSpPr>
        <p:grpSpPr bwMode="auto">
          <a:xfrm>
            <a:off x="2946400" y="1481138"/>
            <a:ext cx="1522413" cy="1636712"/>
            <a:chOff x="6029381" y="1308246"/>
            <a:chExt cx="2616383" cy="2507820"/>
          </a:xfrm>
        </p:grpSpPr>
        <p:pic>
          <p:nvPicPr>
            <p:cNvPr id="8195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77223" y="1308246"/>
              <a:ext cx="1548489" cy="207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60" name="Szövegdoboz 10"/>
            <p:cNvSpPr txBox="1">
              <a:spLocks noChangeArrowheads="1"/>
            </p:cNvSpPr>
            <p:nvPr/>
          </p:nvSpPr>
          <p:spPr bwMode="auto">
            <a:xfrm>
              <a:off x="6029381" y="3344476"/>
              <a:ext cx="2616383" cy="47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400">
                  <a:solidFill>
                    <a:srgbClr val="002060"/>
                  </a:solidFill>
                  <a:latin typeface="HelveticaNeueLT Std"/>
                  <a:ea typeface="ＭＳ Ｐゴシック"/>
                  <a:cs typeface="Arial" charset="0"/>
                </a:rPr>
                <a:t>Model Code </a:t>
              </a:r>
            </a:p>
          </p:txBody>
        </p:sp>
      </p:grpSp>
      <p:grpSp>
        <p:nvGrpSpPr>
          <p:cNvPr id="81925" name="Group 29"/>
          <p:cNvGrpSpPr>
            <a:grpSpLocks/>
          </p:cNvGrpSpPr>
          <p:nvPr/>
        </p:nvGrpSpPr>
        <p:grpSpPr bwMode="auto">
          <a:xfrm>
            <a:off x="4929188" y="4244975"/>
            <a:ext cx="1763712" cy="1835150"/>
            <a:chOff x="5988346" y="3867736"/>
            <a:chExt cx="3029589" cy="2812129"/>
          </a:xfrm>
        </p:grpSpPr>
        <p:sp>
          <p:nvSpPr>
            <p:cNvPr id="81957" name="Rectangle 23"/>
            <p:cNvSpPr>
              <a:spLocks noChangeArrowheads="1"/>
            </p:cNvSpPr>
            <p:nvPr/>
          </p:nvSpPr>
          <p:spPr bwMode="auto">
            <a:xfrm>
              <a:off x="5988346" y="5878163"/>
              <a:ext cx="3029589" cy="80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400">
                  <a:solidFill>
                    <a:srgbClr val="002060"/>
                  </a:solidFill>
                  <a:latin typeface="HelveticaNeueLT Std"/>
                  <a:cs typeface="Arial" charset="0"/>
                </a:rPr>
                <a:t>fib Bull. 34 Service Life Design</a:t>
              </a:r>
            </a:p>
          </p:txBody>
        </p:sp>
        <p:pic>
          <p:nvPicPr>
            <p:cNvPr id="81958" name="Picture 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6045" y="3867736"/>
              <a:ext cx="1606295" cy="2071298"/>
            </a:xfrm>
            <a:prstGeom prst="rect">
              <a:avLst/>
            </a:prstGeom>
            <a:noFill/>
            <a:ln w="12700">
              <a:solidFill>
                <a:srgbClr val="007879"/>
              </a:solidFill>
              <a:miter lim="800000"/>
              <a:headEnd/>
              <a:tailEnd/>
            </a:ln>
          </p:spPr>
        </p:pic>
      </p:grpSp>
      <p:grpSp>
        <p:nvGrpSpPr>
          <p:cNvPr id="81926" name="Group 9"/>
          <p:cNvGrpSpPr>
            <a:grpSpLocks/>
          </p:cNvGrpSpPr>
          <p:nvPr/>
        </p:nvGrpSpPr>
        <p:grpSpPr bwMode="auto">
          <a:xfrm>
            <a:off x="7164388" y="1384300"/>
            <a:ext cx="1250950" cy="1592263"/>
            <a:chOff x="3466690" y="3710620"/>
            <a:chExt cx="1792540" cy="2388625"/>
          </a:xfrm>
        </p:grpSpPr>
        <p:sp>
          <p:nvSpPr>
            <p:cNvPr id="27" name="Rectangle 26"/>
            <p:cNvSpPr/>
            <p:nvPr/>
          </p:nvSpPr>
          <p:spPr>
            <a:xfrm>
              <a:off x="3466690" y="3710620"/>
              <a:ext cx="1792540" cy="2388625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254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81952" name="Group 6"/>
            <p:cNvGrpSpPr>
              <a:grpSpLocks/>
            </p:cNvGrpSpPr>
            <p:nvPr/>
          </p:nvGrpSpPr>
          <p:grpSpPr bwMode="auto">
            <a:xfrm>
              <a:off x="3582434" y="3854187"/>
              <a:ext cx="1572852" cy="2059336"/>
              <a:chOff x="3582434" y="3854187"/>
              <a:chExt cx="1572852" cy="205933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582436" y="3856749"/>
                <a:ext cx="1572850" cy="2056774"/>
              </a:xfrm>
              <a:prstGeom prst="rect">
                <a:avLst/>
              </a:prstGeom>
              <a:solidFill>
                <a:srgbClr val="005D5F">
                  <a:alpha val="8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>
                    <a:rot lat="0" lon="0" rev="600000"/>
                  </a:camera>
                  <a:lightRig rig="threePt" dir="t"/>
                </a:scene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i="1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New initiative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2703" y="3853509"/>
                <a:ext cx="1571885" cy="533452"/>
              </a:xfrm>
              <a:prstGeom prst="rect">
                <a:avLst/>
              </a:prstGeom>
              <a:solidFill>
                <a:srgbClr val="DEDE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81956" name="Image 16" descr="MC2010_EuS.jpg"/>
              <p:cNvPicPr>
                <a:picLocks/>
              </p:cNvPicPr>
              <p:nvPr/>
            </p:nvPicPr>
            <p:blipFill>
              <a:blip r:embed="rId8" cstate="print"/>
              <a:srcRect l="66847" t="4956" b="78725"/>
              <a:stretch>
                <a:fillRect/>
              </a:stretch>
            </p:blipFill>
            <p:spPr bwMode="auto">
              <a:xfrm>
                <a:off x="4581532" y="3945763"/>
                <a:ext cx="521442" cy="335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1953" name="TextBox 3"/>
            <p:cNvSpPr txBox="1">
              <a:spLocks noChangeArrowheads="1"/>
            </p:cNvSpPr>
            <p:nvPr/>
          </p:nvSpPr>
          <p:spPr bwMode="auto">
            <a:xfrm>
              <a:off x="3698422" y="5180608"/>
              <a:ext cx="1139982" cy="50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solidFill>
                    <a:srgbClr val="FFFFFF"/>
                  </a:solidFill>
                  <a:cs typeface="Arial" charset="0"/>
                </a:rPr>
                <a:t>Model Code </a:t>
              </a:r>
            </a:p>
            <a:p>
              <a:pPr algn="ctr"/>
              <a:r>
                <a:rPr lang="en-US" sz="800" b="1">
                  <a:solidFill>
                    <a:srgbClr val="FFFFFF"/>
                  </a:solidFill>
                  <a:cs typeface="Arial" charset="0"/>
                </a:rPr>
                <a:t>2020</a:t>
              </a:r>
            </a:p>
          </p:txBody>
        </p:sp>
      </p:grpSp>
      <p:sp>
        <p:nvSpPr>
          <p:cNvPr id="81927" name="2 Marcador de contenido"/>
          <p:cNvSpPr txBox="1">
            <a:spLocks/>
          </p:cNvSpPr>
          <p:nvPr/>
        </p:nvSpPr>
        <p:spPr bwMode="auto">
          <a:xfrm>
            <a:off x="215900" y="-252413"/>
            <a:ext cx="57261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3600" i="1">
                <a:solidFill>
                  <a:srgbClr val="25786B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EVOLUTION OF MODEL CODES</a:t>
            </a:r>
          </a:p>
        </p:txBody>
      </p:sp>
      <p:cxnSp>
        <p:nvCxnSpPr>
          <p:cNvPr id="32" name="Egyenes összekötő 4"/>
          <p:cNvCxnSpPr>
            <a:cxnSpLocks noChangeShapeType="1"/>
          </p:cNvCxnSpPr>
          <p:nvPr/>
        </p:nvCxnSpPr>
        <p:spPr bwMode="auto">
          <a:xfrm>
            <a:off x="547688" y="3762375"/>
            <a:ext cx="7183437" cy="0"/>
          </a:xfrm>
          <a:prstGeom prst="line">
            <a:avLst/>
          </a:prstGeom>
          <a:noFill/>
          <a:ln w="38100">
            <a:solidFill>
              <a:srgbClr val="00787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33" name="Egyenes összekötő 6"/>
          <p:cNvCxnSpPr/>
          <p:nvPr/>
        </p:nvCxnSpPr>
        <p:spPr>
          <a:xfrm>
            <a:off x="1001713" y="3568700"/>
            <a:ext cx="0" cy="360363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28"/>
          <p:cNvCxnSpPr/>
          <p:nvPr/>
        </p:nvCxnSpPr>
        <p:spPr>
          <a:xfrm>
            <a:off x="2347913" y="3568700"/>
            <a:ext cx="0" cy="360363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0"/>
          <p:cNvCxnSpPr/>
          <p:nvPr/>
        </p:nvCxnSpPr>
        <p:spPr>
          <a:xfrm>
            <a:off x="3694113" y="3389313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2"/>
          <p:cNvCxnSpPr/>
          <p:nvPr/>
        </p:nvCxnSpPr>
        <p:spPr>
          <a:xfrm>
            <a:off x="5038725" y="3568700"/>
            <a:ext cx="0" cy="360363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4"/>
          <p:cNvCxnSpPr/>
          <p:nvPr/>
        </p:nvCxnSpPr>
        <p:spPr>
          <a:xfrm>
            <a:off x="6384925" y="3363913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6"/>
          <p:cNvCxnSpPr/>
          <p:nvPr/>
        </p:nvCxnSpPr>
        <p:spPr>
          <a:xfrm>
            <a:off x="7731125" y="3381375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9"/>
          <p:cNvCxnSpPr>
            <a:cxnSpLocks noChangeShapeType="1"/>
          </p:cNvCxnSpPr>
          <p:nvPr/>
        </p:nvCxnSpPr>
        <p:spPr bwMode="auto">
          <a:xfrm>
            <a:off x="7731125" y="3762375"/>
            <a:ext cx="1025525" cy="0"/>
          </a:xfrm>
          <a:prstGeom prst="straightConnector1">
            <a:avLst/>
          </a:prstGeom>
          <a:noFill/>
          <a:ln w="38100">
            <a:solidFill>
              <a:srgbClr val="007879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81936" name="Szövegdoboz 41"/>
          <p:cNvSpPr txBox="1">
            <a:spLocks noChangeArrowheads="1"/>
          </p:cNvSpPr>
          <p:nvPr/>
        </p:nvSpPr>
        <p:spPr bwMode="auto">
          <a:xfrm>
            <a:off x="692150" y="3929063"/>
            <a:ext cx="64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1970</a:t>
            </a:r>
          </a:p>
        </p:txBody>
      </p:sp>
      <p:sp>
        <p:nvSpPr>
          <p:cNvPr id="81937" name="Szövegdoboz 42"/>
          <p:cNvSpPr txBox="1">
            <a:spLocks noChangeArrowheads="1"/>
          </p:cNvSpPr>
          <p:nvPr/>
        </p:nvSpPr>
        <p:spPr bwMode="auto">
          <a:xfrm>
            <a:off x="2024063" y="3929063"/>
            <a:ext cx="64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1980</a:t>
            </a:r>
          </a:p>
        </p:txBody>
      </p:sp>
      <p:sp>
        <p:nvSpPr>
          <p:cNvPr id="81938" name="Szövegdoboz 43"/>
          <p:cNvSpPr txBox="1">
            <a:spLocks noChangeArrowheads="1"/>
          </p:cNvSpPr>
          <p:nvPr/>
        </p:nvSpPr>
        <p:spPr bwMode="auto">
          <a:xfrm>
            <a:off x="3370263" y="3921125"/>
            <a:ext cx="647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1990</a:t>
            </a:r>
          </a:p>
        </p:txBody>
      </p:sp>
      <p:sp>
        <p:nvSpPr>
          <p:cNvPr id="81939" name="Szövegdoboz 44"/>
          <p:cNvSpPr txBox="1">
            <a:spLocks noChangeArrowheads="1"/>
          </p:cNvSpPr>
          <p:nvPr/>
        </p:nvSpPr>
        <p:spPr bwMode="auto">
          <a:xfrm>
            <a:off x="4714875" y="3944938"/>
            <a:ext cx="649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2000</a:t>
            </a:r>
          </a:p>
        </p:txBody>
      </p:sp>
      <p:sp>
        <p:nvSpPr>
          <p:cNvPr id="81940" name="Szövegdoboz 45"/>
          <p:cNvSpPr txBox="1">
            <a:spLocks noChangeArrowheads="1"/>
          </p:cNvSpPr>
          <p:nvPr/>
        </p:nvSpPr>
        <p:spPr bwMode="auto">
          <a:xfrm>
            <a:off x="6061075" y="3944938"/>
            <a:ext cx="64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2010</a:t>
            </a:r>
          </a:p>
        </p:txBody>
      </p:sp>
      <p:sp>
        <p:nvSpPr>
          <p:cNvPr id="81941" name="Szövegdoboz 46"/>
          <p:cNvSpPr txBox="1">
            <a:spLocks noChangeArrowheads="1"/>
          </p:cNvSpPr>
          <p:nvPr/>
        </p:nvSpPr>
        <p:spPr bwMode="auto">
          <a:xfrm>
            <a:off x="7407275" y="3946525"/>
            <a:ext cx="647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2020</a:t>
            </a:r>
          </a:p>
        </p:txBody>
      </p:sp>
      <p:sp>
        <p:nvSpPr>
          <p:cNvPr id="81942" name="Szövegdoboz 47"/>
          <p:cNvSpPr txBox="1">
            <a:spLocks noChangeArrowheads="1"/>
          </p:cNvSpPr>
          <p:nvPr/>
        </p:nvSpPr>
        <p:spPr bwMode="auto">
          <a:xfrm>
            <a:off x="1714500" y="3055938"/>
            <a:ext cx="647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1978</a:t>
            </a:r>
          </a:p>
        </p:txBody>
      </p:sp>
      <p:cxnSp>
        <p:nvCxnSpPr>
          <p:cNvPr id="47" name="Egyenes összekötő 48"/>
          <p:cNvCxnSpPr/>
          <p:nvPr/>
        </p:nvCxnSpPr>
        <p:spPr>
          <a:xfrm>
            <a:off x="2024063" y="3397250"/>
            <a:ext cx="0" cy="54133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4" name="Szövegdoboz 47"/>
          <p:cNvSpPr txBox="1">
            <a:spLocks noChangeArrowheads="1"/>
          </p:cNvSpPr>
          <p:nvPr/>
        </p:nvSpPr>
        <p:spPr bwMode="auto">
          <a:xfrm>
            <a:off x="2722563" y="3216275"/>
            <a:ext cx="647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</a:t>
            </a:r>
            <a:r>
              <a:rPr lang="es-ES_tradnl" altLang="en-US" sz="1600">
                <a:solidFill>
                  <a:srgbClr val="595959"/>
                </a:solidFill>
                <a:cs typeface="Arial" charset="0"/>
              </a:rPr>
              <a:t>85</a:t>
            </a:r>
            <a:endParaRPr lang="hu-HU" altLang="en-US" sz="1600">
              <a:solidFill>
                <a:srgbClr val="595959"/>
              </a:solidFill>
              <a:cs typeface="Arial" charset="0"/>
            </a:endParaRPr>
          </a:p>
        </p:txBody>
      </p:sp>
      <p:cxnSp>
        <p:nvCxnSpPr>
          <p:cNvPr id="50" name="Egyenes összekötő 48"/>
          <p:cNvCxnSpPr/>
          <p:nvPr/>
        </p:nvCxnSpPr>
        <p:spPr>
          <a:xfrm>
            <a:off x="3043238" y="3560763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6" name="ZoneTexte 2"/>
          <p:cNvSpPr txBox="1">
            <a:spLocks noChangeArrowheads="1"/>
          </p:cNvSpPr>
          <p:nvPr/>
        </p:nvSpPr>
        <p:spPr bwMode="auto">
          <a:xfrm>
            <a:off x="7143750" y="2822575"/>
            <a:ext cx="118903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>
                <a:solidFill>
                  <a:srgbClr val="002060"/>
                </a:solidFill>
                <a:latin typeface="HelveticaNeueLT Std"/>
                <a:cs typeface="Arial" charset="0"/>
              </a:rPr>
              <a:t>Model Code</a:t>
            </a:r>
          </a:p>
        </p:txBody>
      </p:sp>
      <p:sp>
        <p:nvSpPr>
          <p:cNvPr id="81947" name="Szövegdoboz 47"/>
          <p:cNvSpPr txBox="1">
            <a:spLocks noChangeArrowheads="1"/>
          </p:cNvSpPr>
          <p:nvPr/>
        </p:nvSpPr>
        <p:spPr bwMode="auto">
          <a:xfrm>
            <a:off x="5475288" y="3217863"/>
            <a:ext cx="64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altLang="en-US" sz="1600">
                <a:solidFill>
                  <a:srgbClr val="595959"/>
                </a:solidFill>
                <a:cs typeface="Arial" charset="0"/>
              </a:rPr>
              <a:t>2006</a:t>
            </a:r>
            <a:endParaRPr lang="hu-HU" altLang="en-US" sz="1600">
              <a:solidFill>
                <a:srgbClr val="595959"/>
              </a:solidFill>
              <a:cs typeface="Arial" charset="0"/>
            </a:endParaRPr>
          </a:p>
        </p:txBody>
      </p:sp>
      <p:cxnSp>
        <p:nvCxnSpPr>
          <p:cNvPr id="54" name="Egyenes összekötő 48"/>
          <p:cNvCxnSpPr/>
          <p:nvPr/>
        </p:nvCxnSpPr>
        <p:spPr>
          <a:xfrm>
            <a:off x="5795963" y="3562350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49" name="Szövegdoboz 47"/>
          <p:cNvSpPr txBox="1">
            <a:spLocks noChangeArrowheads="1"/>
          </p:cNvSpPr>
          <p:nvPr/>
        </p:nvSpPr>
        <p:spPr bwMode="auto">
          <a:xfrm rot="-5400000">
            <a:off x="1213644" y="1905794"/>
            <a:ext cx="6477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600">
                <a:solidFill>
                  <a:srgbClr val="FFFFFF"/>
                </a:solidFill>
                <a:cs typeface="Arial" charset="0"/>
              </a:rPr>
              <a:t>1978</a:t>
            </a:r>
          </a:p>
        </p:txBody>
      </p:sp>
      <p:pic>
        <p:nvPicPr>
          <p:cNvPr id="81950" name="Picture 2"/>
          <p:cNvPicPr>
            <a:picLocks noChangeAspect="1" noChangeArrowheads="1"/>
          </p:cNvPicPr>
          <p:nvPr/>
        </p:nvPicPr>
        <p:blipFill>
          <a:blip r:embed="rId9" cstate="print"/>
          <a:srcRect r="78392"/>
          <a:stretch>
            <a:fillRect/>
          </a:stretch>
        </p:blipFill>
        <p:spPr bwMode="auto">
          <a:xfrm>
            <a:off x="323850" y="1484313"/>
            <a:ext cx="110172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14338" y="1204913"/>
            <a:ext cx="8331200" cy="33464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21186" name="Rectangle 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/>
            <a:r>
              <a:rPr lang="en-GB" altLang="de-DE" smtClean="0"/>
              <a:t>Needed extensions of the materials chapter</a:t>
            </a:r>
          </a:p>
        </p:txBody>
      </p:sp>
      <p:sp>
        <p:nvSpPr>
          <p:cNvPr id="221187" name="Rectangle 29"/>
          <p:cNvSpPr>
            <a:spLocks noChangeArrowheads="1"/>
          </p:cNvSpPr>
          <p:nvPr/>
        </p:nvSpPr>
        <p:spPr bwMode="auto">
          <a:xfrm>
            <a:off x="414338" y="1327150"/>
            <a:ext cx="833437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44000" anchor="ctr"/>
          <a:lstStyle/>
          <a:p>
            <a:pPr>
              <a:spcBef>
                <a:spcPct val="30000"/>
              </a:spcBef>
              <a:buSzPct val="70000"/>
              <a:buFontTx/>
              <a:buBlip>
                <a:blip r:embed="rId3"/>
              </a:buBlip>
              <a:tabLst>
                <a:tab pos="266700" algn="l"/>
                <a:tab pos="358775" algn="l"/>
                <a:tab pos="719138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 	D</a:t>
            </a:r>
            <a:r>
              <a:rPr lang="en-GB" sz="1600">
                <a:solidFill>
                  <a:srgbClr val="000000"/>
                </a:solidFill>
                <a:cs typeface="Arial" charset="0"/>
              </a:rPr>
              <a:t>escription of known (and accepted, if available) testing procedures for the</a:t>
            </a:r>
            <a:br>
              <a:rPr lang="en-GB" sz="1600">
                <a:solidFill>
                  <a:srgbClr val="000000"/>
                </a:solidFill>
                <a:cs typeface="Arial" charset="0"/>
              </a:rPr>
            </a:br>
            <a:r>
              <a:rPr lang="en-GB" sz="1600">
                <a:solidFill>
                  <a:srgbClr val="000000"/>
                </a:solidFill>
                <a:cs typeface="Arial" charset="0"/>
              </a:rPr>
              <a:t>	determination of </a:t>
            </a:r>
            <a:r>
              <a:rPr lang="en-GB" sz="1600" b="1">
                <a:solidFill>
                  <a:srgbClr val="5A6EB4"/>
                </a:solidFill>
                <a:cs typeface="Arial" charset="0"/>
              </a:rPr>
              <a:t>material parameters</a:t>
            </a:r>
            <a:r>
              <a:rPr lang="en-GB" sz="1600">
                <a:solidFill>
                  <a:srgbClr val="000000"/>
                </a:solidFill>
                <a:cs typeface="Arial" charset="0"/>
              </a:rPr>
              <a:t> (e.g. diffusion coefficient for carbonation,</a:t>
            </a:r>
            <a:br>
              <a:rPr lang="en-GB" sz="1600">
                <a:solidFill>
                  <a:srgbClr val="000000"/>
                </a:solidFill>
                <a:cs typeface="Arial" charset="0"/>
              </a:rPr>
            </a:br>
            <a:r>
              <a:rPr lang="en-GB" sz="1600">
                <a:solidFill>
                  <a:srgbClr val="000000"/>
                </a:solidFill>
                <a:cs typeface="Arial" charset="0"/>
              </a:rPr>
              <a:t>	chloride ingress, …)</a:t>
            </a: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>
              <a:spcBef>
                <a:spcPct val="30000"/>
              </a:spcBef>
              <a:buSzPct val="70000"/>
              <a:tabLst>
                <a:tab pos="266700" algn="l"/>
                <a:tab pos="358775" algn="l"/>
                <a:tab pos="719138" algn="l"/>
              </a:tabLst>
            </a:pPr>
            <a:endParaRPr lang="en-GB" altLang="de-DE" sz="16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ct val="30000"/>
              </a:spcBef>
              <a:buSzPct val="70000"/>
              <a:buFontTx/>
              <a:buBlip>
                <a:blip r:embed="rId3"/>
              </a:buBlip>
              <a:tabLst>
                <a:tab pos="266700" algn="l"/>
                <a:tab pos="358775" algn="l"/>
                <a:tab pos="719138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 	Extension of </a:t>
            </a:r>
            <a:r>
              <a:rPr lang="en-GB" sz="1600">
                <a:solidFill>
                  <a:srgbClr val="000000"/>
                </a:solidFill>
                <a:cs typeface="Arial" charset="0"/>
              </a:rPr>
              <a:t>known (and accepted, if available) testing procedures by taking into</a:t>
            </a:r>
            <a:br>
              <a:rPr lang="en-GB" sz="1600">
                <a:solidFill>
                  <a:srgbClr val="000000"/>
                </a:solidFill>
                <a:cs typeface="Arial" charset="0"/>
              </a:rPr>
            </a:br>
            <a:r>
              <a:rPr lang="en-GB" sz="1600">
                <a:solidFill>
                  <a:srgbClr val="000000"/>
                </a:solidFill>
                <a:cs typeface="Arial" charset="0"/>
              </a:rPr>
              <a:t>	account:</a:t>
            </a:r>
            <a:endParaRPr lang="en-GB" altLang="de-DE" sz="1600">
              <a:solidFill>
                <a:srgbClr val="000000"/>
              </a:solidFill>
              <a:cs typeface="Arial" charset="0"/>
            </a:endParaRPr>
          </a:p>
          <a:p>
            <a:pPr marL="449263" lvl="1" indent="7938">
              <a:spcBef>
                <a:spcPct val="30000"/>
              </a:spcBef>
              <a:buSzPct val="70000"/>
              <a:buFontTx/>
              <a:buBlip>
                <a:blip r:embed="rId3"/>
              </a:buBlip>
              <a:tabLst>
                <a:tab pos="266700" algn="l"/>
                <a:tab pos="358775" algn="l"/>
                <a:tab pos="719138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 	cracked concrete (e.g. chloride ingress in cracked concrete)</a:t>
            </a:r>
          </a:p>
          <a:p>
            <a:pPr marL="449263" lvl="1" indent="7938">
              <a:spcBef>
                <a:spcPct val="20000"/>
              </a:spcBef>
              <a:buSzPct val="70000"/>
              <a:buFontTx/>
              <a:buBlip>
                <a:blip r:embed="rId3"/>
              </a:buBlip>
              <a:tabLst>
                <a:tab pos="266700" algn="l"/>
                <a:tab pos="358775" algn="l"/>
                <a:tab pos="719138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 	coupled exposure conditions (e.g. carbonation, chloride ingress, frost etc.)</a:t>
            </a:r>
          </a:p>
          <a:p>
            <a:pPr marL="449263" lvl="1" indent="7938">
              <a:spcBef>
                <a:spcPct val="20000"/>
              </a:spcBef>
              <a:buSzPct val="70000"/>
              <a:buFontTx/>
              <a:buBlip>
                <a:blip r:embed="rId3"/>
              </a:buBlip>
              <a:tabLst>
                <a:tab pos="266700" algn="l"/>
                <a:tab pos="358775" algn="l"/>
                <a:tab pos="719138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 	new concretes (e.g. fibre-reinforced concrete, GP, etc.)</a:t>
            </a:r>
          </a:p>
          <a:p>
            <a:pPr marL="449263" lvl="1" indent="7938">
              <a:spcBef>
                <a:spcPct val="20000"/>
              </a:spcBef>
              <a:buSzPct val="70000"/>
              <a:buFontTx/>
              <a:buBlip>
                <a:blip r:embed="rId3"/>
              </a:buBlip>
              <a:tabLst>
                <a:tab pos="266700" algn="l"/>
                <a:tab pos="358775" algn="l"/>
                <a:tab pos="719138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 	“historical” concretes</a:t>
            </a:r>
          </a:p>
          <a:p>
            <a:pPr marL="449263" lvl="1" indent="7938">
              <a:spcBef>
                <a:spcPct val="20000"/>
              </a:spcBef>
              <a:buSzPct val="70000"/>
              <a:buFontTx/>
              <a:buBlip>
                <a:blip r:embed="rId3"/>
              </a:buBlip>
              <a:tabLst>
                <a:tab pos="266700" algn="l"/>
                <a:tab pos="358775" algn="l"/>
                <a:tab pos="719138" algn="l"/>
              </a:tabLst>
            </a:pPr>
            <a:r>
              <a:rPr lang="en-GB" altLang="de-DE" sz="1600">
                <a:solidFill>
                  <a:srgbClr val="000000"/>
                </a:solidFill>
                <a:cs typeface="Arial" charset="0"/>
              </a:rPr>
              <a:t>   ….	</a:t>
            </a:r>
          </a:p>
          <a:p>
            <a:pPr lvl="2">
              <a:spcBef>
                <a:spcPct val="20000"/>
              </a:spcBef>
              <a:buSzPct val="70000"/>
              <a:tabLst>
                <a:tab pos="266700" algn="l"/>
                <a:tab pos="358775" algn="l"/>
                <a:tab pos="719138" algn="l"/>
              </a:tabLst>
            </a:pPr>
            <a:endParaRPr lang="en-GB" altLang="de-DE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1188" name="Rectangle 37"/>
          <p:cNvSpPr>
            <a:spLocks noChangeArrowheads="1"/>
          </p:cNvSpPr>
          <p:nvPr/>
        </p:nvSpPr>
        <p:spPr bwMode="auto">
          <a:xfrm>
            <a:off x="401638" y="5060950"/>
            <a:ext cx="8343900" cy="642938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4568825" y="4619625"/>
            <a:ext cx="0" cy="38258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190" name="Textfeld 2"/>
          <p:cNvSpPr txBox="1">
            <a:spLocks noChangeArrowheads="1"/>
          </p:cNvSpPr>
          <p:nvPr/>
        </p:nvSpPr>
        <p:spPr bwMode="auto">
          <a:xfrm>
            <a:off x="414338" y="5106988"/>
            <a:ext cx="8331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>
                <a:solidFill>
                  <a:srgbClr val="FFFFFF"/>
                </a:solidFill>
                <a:cs typeface="Arial" charset="0"/>
              </a:rPr>
              <a:t>Definition of </a:t>
            </a:r>
            <a:r>
              <a:rPr lang="en-GB" sz="1600" b="1">
                <a:solidFill>
                  <a:srgbClr val="5A6EB4"/>
                </a:solidFill>
                <a:cs typeface="Arial" charset="0"/>
              </a:rPr>
              <a:t>material parameters</a:t>
            </a:r>
            <a:r>
              <a:rPr lang="en-GB" sz="1600" b="1">
                <a:solidFill>
                  <a:srgbClr val="FFFFFF"/>
                </a:solidFill>
                <a:cs typeface="Arial" charset="0"/>
              </a:rPr>
              <a:t> for material laws and assumptions for</a:t>
            </a:r>
            <a:br>
              <a:rPr lang="en-GB" sz="1600" b="1">
                <a:solidFill>
                  <a:srgbClr val="FFFFFF"/>
                </a:solidFill>
                <a:cs typeface="Arial" charset="0"/>
              </a:rPr>
            </a:br>
            <a:r>
              <a:rPr lang="en-GB" sz="1600" b="1">
                <a:solidFill>
                  <a:srgbClr val="FFFFFF"/>
                </a:solidFill>
                <a:cs typeface="Arial" charset="0"/>
              </a:rPr>
              <a:t>(durability) design &amp; description of testing procedures for </a:t>
            </a:r>
            <a:r>
              <a:rPr lang="en-GB" sz="1600" b="1">
                <a:solidFill>
                  <a:srgbClr val="5A6EB4"/>
                </a:solidFill>
                <a:cs typeface="Arial" charset="0"/>
              </a:rPr>
              <a:t>material parameters</a:t>
            </a:r>
            <a:endParaRPr lang="en-GB" sz="1600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Tijdelijke aanduiding voor datum 3"/>
          <p:cNvSpPr>
            <a:spLocks noGrp="1"/>
          </p:cNvSpPr>
          <p:nvPr>
            <p:ph type="dt" sz="quarter" idx="4294967295"/>
          </p:nvPr>
        </p:nvSpPr>
        <p:spPr bwMode="auto">
          <a:xfrm>
            <a:off x="7588250" y="6489700"/>
            <a:ext cx="1555750" cy="225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sz="600">
                <a:solidFill>
                  <a:srgbClr val="000000"/>
                </a:solidFill>
                <a:latin typeface="Calibri" pitchFamily="34" charset="0"/>
              </a:rPr>
              <a:t>29</a:t>
            </a:r>
            <a:r>
              <a:rPr lang="pl-PL" sz="600">
                <a:solidFill>
                  <a:srgbClr val="000000"/>
                </a:solidFill>
                <a:latin typeface="Calibri" pitchFamily="34" charset="0"/>
              </a:rPr>
              <a:t> september 201</a:t>
            </a:r>
            <a:r>
              <a:rPr lang="ru-RU" sz="600">
                <a:solidFill>
                  <a:srgbClr val="000000"/>
                </a:solidFill>
                <a:latin typeface="Calibri" pitchFamily="34" charset="0"/>
              </a:rPr>
              <a:t>7</a:t>
            </a:r>
            <a:endParaRPr lang="en-GB" sz="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50825" y="692150"/>
            <a:ext cx="8713788" cy="489902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Reinforcing steel	                                                                  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Prestressing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steel 	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Prestressing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srgbClr val="0004AC"/>
                </a:solidFill>
                <a:latin typeface="Calibri"/>
              </a:rPr>
              <a:t>systems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4AC"/>
                </a:solidFill>
                <a:latin typeface="Calibri"/>
              </a:rPr>
              <a:t>Scope 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definition and range of applicability: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old reinforcing materials and systems, corrosion resistant reinforcement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l-NL" sz="2000" b="1" dirty="0">
                <a:solidFill>
                  <a:srgbClr val="0004AC"/>
                </a:solidFill>
                <a:latin typeface="Calibri"/>
              </a:rPr>
              <a:t>Assessment of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material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and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system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properties</a:t>
            </a:r>
            <a:endParaRPr lang="nl-NL" sz="2000" b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effect of deterioration on the properties of reinforcing steel &amp;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prestressing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steel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behaviour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of 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reinforcing steel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after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cooling</a:t>
            </a:r>
            <a:endParaRPr lang="nl-NL" sz="2000" b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time dependent losses for old materials </a:t>
            </a:r>
            <a:endParaRPr lang="nl-NL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04AC"/>
                </a:solidFill>
                <a:latin typeface="Calibri"/>
              </a:rPr>
              <a:t>Ta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king advantage of information acquired by testing and monitoring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04AC"/>
                </a:solidFill>
                <a:latin typeface="Calibri"/>
              </a:rPr>
              <a:t>evaluation framework for assessment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situ measuring techniques to determine present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prestressing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level 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23235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3236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3237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0350" y="981075"/>
            <a:ext cx="7951788" cy="489743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Non-metallic reinforcement </a:t>
            </a: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Scope definition and range of applicability: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FRP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rebars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and </a:t>
            </a:r>
            <a:r>
              <a:rPr lang="en-GB" sz="2000" b="1" dirty="0">
                <a:solidFill>
                  <a:srgbClr val="0004AC"/>
                </a:solidFill>
                <a:latin typeface="Calibri"/>
              </a:rPr>
              <a:t>externally applied reinforcement, include 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textile reinforcement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l-NL" sz="2000" b="1" dirty="0">
                <a:solidFill>
                  <a:srgbClr val="0004AC"/>
                </a:solidFill>
                <a:latin typeface="Calibri"/>
              </a:rPr>
              <a:t>Assessment of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material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properties</a:t>
            </a:r>
            <a:endParaRPr lang="nl-NL" sz="2000" b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properties related to durability of non-metallic reinforcement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04AC"/>
                </a:solidFill>
                <a:latin typeface="Calibri"/>
              </a:rPr>
              <a:t>Design and execution guidance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assumptions used for design incl. stochastic approach and treatment/determination of safety factors 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25282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5283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5284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Non-Metallic Reinforcement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0350" y="981075"/>
            <a:ext cx="7951788" cy="489743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Non-metallic reinforcement </a:t>
            </a:r>
          </a:p>
          <a:p>
            <a:pPr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Scope definition and range of applicability: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include FRP </a:t>
            </a:r>
            <a:r>
              <a:rPr lang="en-US" sz="1600" b="1" i="1" dirty="0" err="1">
                <a:solidFill>
                  <a:srgbClr val="0004AC"/>
                </a:solidFill>
                <a:latin typeface="Calibri"/>
              </a:rPr>
              <a:t>rebars</a:t>
            </a: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 and </a:t>
            </a:r>
            <a:r>
              <a:rPr lang="en-GB" sz="1600" b="1" i="1" dirty="0">
                <a:solidFill>
                  <a:srgbClr val="0004AC"/>
                </a:solidFill>
                <a:latin typeface="Calibri"/>
              </a:rPr>
              <a:t>externally applied reinforcement, include </a:t>
            </a: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textile reinforcement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l-NL" sz="1600" b="1" i="1" dirty="0">
                <a:solidFill>
                  <a:srgbClr val="0004AC"/>
                </a:solidFill>
                <a:latin typeface="Calibri"/>
              </a:rPr>
              <a:t>Assessment of </a:t>
            </a:r>
            <a:r>
              <a:rPr lang="nl-NL" sz="1600" b="1" i="1" dirty="0" err="1">
                <a:solidFill>
                  <a:srgbClr val="0004AC"/>
                </a:solidFill>
                <a:latin typeface="Calibri"/>
              </a:rPr>
              <a:t>material</a:t>
            </a:r>
            <a:r>
              <a:rPr lang="nl-NL" sz="1600" b="1" i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nl-NL" sz="1600" b="1" i="1" dirty="0" err="1">
                <a:solidFill>
                  <a:srgbClr val="0004AC"/>
                </a:solidFill>
                <a:latin typeface="Calibri"/>
              </a:rPr>
              <a:t>properties</a:t>
            </a:r>
            <a:endParaRPr lang="nl-NL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properties related to durability of non-metallic reinforcement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b="1" i="1" dirty="0">
                <a:solidFill>
                  <a:srgbClr val="0004AC"/>
                </a:solidFill>
                <a:latin typeface="Calibri"/>
              </a:rPr>
              <a:t>Design and execution guidance</a:t>
            </a: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Include assumptions used for design incl. stochastic approach and treatment/determination of safety factors 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27330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7331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27332" name="Picture 3" descr="Afbeeldingsresultaat voor strengthening frp"/>
          <p:cNvPicPr>
            <a:picLocks noChangeArrowheads="1"/>
          </p:cNvPicPr>
          <p:nvPr/>
        </p:nvPicPr>
        <p:blipFill>
          <a:blip r:embed="rId4" cstate="print"/>
          <a:srcRect t="31760"/>
          <a:stretch>
            <a:fillRect/>
          </a:stretch>
        </p:blipFill>
        <p:spPr bwMode="auto">
          <a:xfrm>
            <a:off x="260350" y="765175"/>
            <a:ext cx="86883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33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Non-Metallic Reinforcement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0350" y="981075"/>
            <a:ext cx="7951788" cy="489743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Fibres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/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Fibre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Reinforced Concrete </a:t>
            </a: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Scope definition and range of applicability: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UHPFRC (consistent design recommendations for all FRC’s)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l-NL" sz="2000" b="1" dirty="0">
                <a:solidFill>
                  <a:srgbClr val="0004AC"/>
                </a:solidFill>
                <a:latin typeface="Calibri"/>
              </a:rPr>
              <a:t>Assessment of 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properties of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fibre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reinforced concrete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04AC"/>
                </a:solidFill>
                <a:latin typeface="Calibri"/>
              </a:rPr>
              <a:t>ta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king advantage of information acquired by testing and monitoring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test methods for the determination of FRC properties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durability of steel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fibres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in concrete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constitutive laws incl. creep and fatigue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Behaviour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in shear without conventional reinforcement 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    (incorporation in shear model for ordinary RC) 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29378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9379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9380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Fibres/Fibre Reinforcement Concrete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1426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31427" name="Grupo 3"/>
          <p:cNvGrpSpPr>
            <a:grpSpLocks noChangeAspect="1"/>
          </p:cNvGrpSpPr>
          <p:nvPr/>
        </p:nvGrpSpPr>
        <p:grpSpPr bwMode="auto">
          <a:xfrm>
            <a:off x="260350" y="800100"/>
            <a:ext cx="8707438" cy="5699125"/>
            <a:chOff x="5512622" y="4482690"/>
            <a:chExt cx="3631380" cy="2377019"/>
          </a:xfrm>
        </p:grpSpPr>
        <p:pic>
          <p:nvPicPr>
            <p:cNvPr id="23142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7064110" y="4779818"/>
              <a:ext cx="2377019" cy="1782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143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12622" y="4994110"/>
              <a:ext cx="1825978" cy="1858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1428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Fibres/Fibre Reinforcement Concrete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5563"/>
          <a:ext cx="8562975" cy="38258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670560"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MC2010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II: </a:t>
                      </a:r>
                      <a:r>
                        <a:rPr lang="es-ES" sz="1900" baseline="0" dirty="0" err="1" smtClean="0"/>
                        <a:t>Design</a:t>
                      </a:r>
                      <a:r>
                        <a:rPr lang="es-ES" sz="1900" baseline="0" dirty="0" smtClean="0"/>
                        <a:t> Input Data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III: </a:t>
                      </a:r>
                      <a:r>
                        <a:rPr lang="es-ES" sz="1900" baseline="0" dirty="0" err="1" smtClean="0"/>
                        <a:t>Design</a:t>
                      </a:r>
                      <a:r>
                        <a:rPr lang="es-ES" sz="1900" baseline="0" dirty="0" smtClean="0"/>
                        <a:t> Input Data/Interfaces</a:t>
                      </a:r>
                      <a:endParaRPr lang="es-ES" sz="1900" dirty="0" smtClean="0"/>
                    </a:p>
                  </a:txBody>
                  <a:tcPr/>
                </a:tc>
              </a:tr>
              <a:tr h="670560">
                <a:tc rowSpan="6">
                  <a:txBody>
                    <a:bodyPr/>
                    <a:lstStyle/>
                    <a:p>
                      <a:r>
                        <a:rPr lang="es-ES" sz="1900" dirty="0" smtClean="0"/>
                        <a:t>6. Interface </a:t>
                      </a:r>
                      <a:r>
                        <a:rPr lang="es-ES" sz="1900" dirty="0" err="1" smtClean="0"/>
                        <a:t>characteristics</a:t>
                      </a:r>
                      <a:endParaRPr lang="es-ES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Imput</a:t>
                      </a:r>
                      <a:r>
                        <a:rPr lang="es-ES" sz="1900" dirty="0" smtClean="0"/>
                        <a:t> data </a:t>
                      </a:r>
                      <a:r>
                        <a:rPr lang="es-ES" sz="1900" dirty="0" err="1" smtClean="0"/>
                        <a:t>for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contemporary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materials</a:t>
                      </a:r>
                      <a:endParaRPr lang="es-ES" sz="1900" dirty="0" smtClean="0"/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bond of </a:t>
                      </a:r>
                      <a:r>
                        <a:rPr lang="es-ES" sz="1900" dirty="0" err="1" smtClean="0"/>
                        <a:t>embedded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steel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reinforcement</a:t>
                      </a:r>
                      <a:r>
                        <a:rPr lang="es-ES" sz="1900" dirty="0" smtClean="0"/>
                        <a:t>,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bond of non-</a:t>
                      </a:r>
                      <a:r>
                        <a:rPr lang="es-ES" sz="1900" dirty="0" err="1" smtClean="0"/>
                        <a:t>metallic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reinforcement</a:t>
                      </a:r>
                      <a:r>
                        <a:rPr lang="es-ES" sz="1900" dirty="0" smtClean="0"/>
                        <a:t>,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concrete to concrete,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concrete to </a:t>
                      </a:r>
                      <a:r>
                        <a:rPr lang="es-ES" sz="1900" dirty="0" err="1" smtClean="0"/>
                        <a:t>steel</a:t>
                      </a:r>
                      <a:r>
                        <a:rPr lang="es-ES" sz="19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17. Bond of embedded steel reinforcement </a:t>
                      </a:r>
                    </a:p>
                  </a:txBody>
                  <a:tcPr/>
                </a:tc>
              </a:tr>
              <a:tr h="6705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18. Bond of embedded non-metallic reinforcement </a:t>
                      </a:r>
                    </a:p>
                  </a:txBody>
                  <a:tcPr/>
                </a:tc>
              </a:tr>
              <a:tr h="6705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19. Bond of externally applied reinforcement</a:t>
                      </a: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 Concrete to concrete </a:t>
                      </a: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21. Concrete to steel </a:t>
                      </a: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22. Anchorages in concrete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0350" y="981075"/>
            <a:ext cx="7951788" cy="489743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Concrete to concrete 	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Concrete to steel 	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                                                            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Scope definition and range of applicability: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new material for interventions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interaction of new concrete to old concrete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mechanical interlock not fulfilling current provisions</a:t>
            </a:r>
          </a:p>
          <a:p>
            <a:pPr marL="806450" lvl="2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34498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4499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4500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Interfaces 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0350" y="620713"/>
            <a:ext cx="7951788" cy="489743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Bond of embedded steel reinforcement 	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Bond of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prestressing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rebars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	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Bond of non-metallic reinforcement </a:t>
            </a: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Scope definition and range of applicability: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bond provisions for existing structures and structures under severe conditions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nl-NL" sz="2000" b="1" dirty="0">
                <a:solidFill>
                  <a:srgbClr val="0004AC"/>
                </a:solidFill>
                <a:latin typeface="Calibri"/>
              </a:rPr>
              <a:t>bond of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old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and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of new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materials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, bond of post-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installed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rebars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, bond of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externally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applied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</a:t>
            </a:r>
            <a:r>
              <a:rPr lang="nl-NL" sz="2000" b="1" dirty="0" err="1">
                <a:solidFill>
                  <a:srgbClr val="0004AC"/>
                </a:solidFill>
                <a:latin typeface="Calibri"/>
              </a:rPr>
              <a:t>reinforcement</a:t>
            </a:r>
            <a:r>
              <a:rPr lang="nl-NL" sz="2000" b="1" dirty="0">
                <a:solidFill>
                  <a:srgbClr val="0004AC"/>
                </a:solidFill>
                <a:latin typeface="Calibri"/>
              </a:rPr>
              <a:t> 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effect of deterioration on bond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bond in case of repair action 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bond in seismic joints of existing and new structures 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interaction of bond-corrosion-fatigue 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long term performance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Performance specifications for laps and anchorages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04AC"/>
                </a:solidFill>
                <a:latin typeface="Calibri"/>
              </a:rPr>
              <a:t>attention for simplified provisions (level of approximation)</a:t>
            </a: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36546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6547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6548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Interfaces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3975"/>
          <a:ext cx="8562975" cy="28654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670560"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MC2010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III: </a:t>
                      </a:r>
                      <a:r>
                        <a:rPr lang="es-ES" sz="1900" baseline="0" dirty="0" err="1" smtClean="0"/>
                        <a:t>Design</a:t>
                      </a:r>
                      <a:r>
                        <a:rPr lang="es-ES" sz="1900" baseline="0" dirty="0" smtClean="0"/>
                        <a:t> 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IV: </a:t>
                      </a:r>
                      <a:r>
                        <a:rPr lang="es-ES" sz="1900" baseline="0" dirty="0" err="1" smtClean="0"/>
                        <a:t>Design</a:t>
                      </a:r>
                      <a:r>
                        <a:rPr lang="es-ES" sz="1900" baseline="0" dirty="0" smtClean="0"/>
                        <a:t> and </a:t>
                      </a:r>
                      <a:r>
                        <a:rPr lang="es-ES" sz="1900" baseline="0" dirty="0" err="1" smtClean="0"/>
                        <a:t>Assessment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Procedures</a:t>
                      </a:r>
                      <a:endParaRPr lang="es-ES" sz="1900" dirty="0"/>
                    </a:p>
                  </a:txBody>
                  <a:tcPr/>
                </a:tc>
              </a:tr>
              <a:tr h="670560">
                <a:tc rowSpan="5">
                  <a:txBody>
                    <a:bodyPr/>
                    <a:lstStyle/>
                    <a:p>
                      <a:r>
                        <a:rPr lang="es-ES" sz="1900" dirty="0" smtClean="0"/>
                        <a:t>7. </a:t>
                      </a:r>
                      <a:r>
                        <a:rPr lang="es-ES" sz="1900" dirty="0" err="1" smtClean="0"/>
                        <a:t>Design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procedure</a:t>
                      </a:r>
                      <a:endParaRPr lang="es-ES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conceptural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design</a:t>
                      </a:r>
                      <a:r>
                        <a:rPr lang="es-ES" sz="1900" dirty="0" smtClean="0"/>
                        <a:t>,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structural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analysis</a:t>
                      </a:r>
                      <a:r>
                        <a:rPr lang="es-ES" sz="1900" baseline="0" dirty="0" smtClean="0"/>
                        <a:t> and </a:t>
                      </a:r>
                      <a:r>
                        <a:rPr lang="es-ES" sz="1900" baseline="0" dirty="0" err="1" smtClean="0"/>
                        <a:t>dimensioning</a:t>
                      </a:r>
                      <a:r>
                        <a:rPr lang="es-ES" sz="1900" baseline="0" dirty="0" smtClean="0"/>
                        <a:t>,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baseline="0" dirty="0" err="1" smtClean="0"/>
                        <a:t>design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verification</a:t>
                      </a:r>
                      <a:r>
                        <a:rPr lang="es-ES" sz="1900" baseline="0" dirty="0" smtClean="0"/>
                        <a:t>,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baseline="0" dirty="0" err="1" smtClean="0"/>
                        <a:t>detailing</a:t>
                      </a:r>
                      <a:r>
                        <a:rPr lang="es-ES" sz="1900" baseline="0" dirty="0" smtClean="0"/>
                        <a:t> incl. </a:t>
                      </a:r>
                      <a:r>
                        <a:rPr lang="es-ES" sz="1900" baseline="0" dirty="0" err="1" smtClean="0"/>
                        <a:t>fastenings</a:t>
                      </a:r>
                      <a:endParaRPr lang="es-ES" sz="1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23. Conceptual approach to design and assessment</a:t>
                      </a:r>
                      <a:endParaRPr lang="es-ES" sz="1900" dirty="0"/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24. Structural analysis and dimensioning </a:t>
                      </a:r>
                      <a:endParaRPr lang="es-ES" sz="1900" dirty="0"/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25. Evaluations of structural performance </a:t>
                      </a:r>
                      <a:endParaRPr lang="es-ES" sz="1900" dirty="0"/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26. Evaluation of environmental quality</a:t>
                      </a:r>
                      <a:endParaRPr lang="es-ES" sz="1900" dirty="0"/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27. Evaluation of economic efficiency</a:t>
                      </a:r>
                      <a:endParaRPr lang="es-ES" sz="19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6088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Structural </a:t>
            </a:r>
            <a:r>
              <a:rPr lang="en-US" sz="2800" dirty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Concrete </a:t>
            </a:r>
            <a:r>
              <a:rPr lang="en-US" sz="2800" dirty="0" smtClean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Journal of the </a:t>
            </a:r>
            <a:r>
              <a:rPr lang="en-US" i="1" dirty="0" smtClean="0">
                <a:solidFill>
                  <a:srgbClr val="25786B"/>
                </a:solidFill>
              </a:rPr>
              <a:t>fib</a:t>
            </a:r>
            <a:endParaRPr lang="en-US" dirty="0">
              <a:solidFill>
                <a:srgbClr val="002060"/>
              </a:solidFill>
              <a:latin typeface="HelveticaNeueLT Std Med" pitchFamily="34" charset="0"/>
              <a:ea typeface="+mn-ea"/>
              <a:cs typeface="+mn-cs"/>
            </a:endParaRPr>
          </a:p>
        </p:txBody>
      </p:sp>
      <p:sp>
        <p:nvSpPr>
          <p:cNvPr id="83970" name="Szövegdoboz 2"/>
          <p:cNvSpPr txBox="1">
            <a:spLocks noChangeArrowheads="1"/>
          </p:cNvSpPr>
          <p:nvPr/>
        </p:nvSpPr>
        <p:spPr bwMode="auto">
          <a:xfrm>
            <a:off x="2620963" y="1308100"/>
            <a:ext cx="388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srgbClr val="1D696D"/>
                </a:solidFill>
                <a:latin typeface="Gill Sans SemiBold"/>
                <a:ea typeface="Gill Sans SemiBold"/>
                <a:cs typeface="Gill Sans SemiBold"/>
              </a:rPr>
              <a:t>Impact factor 2017: 1.424</a:t>
            </a:r>
          </a:p>
          <a:p>
            <a:pPr algn="ctr"/>
            <a:r>
              <a:rPr lang="en-GB" sz="2400" b="1">
                <a:solidFill>
                  <a:srgbClr val="1D696D"/>
                </a:solidFill>
                <a:latin typeface="Gill Sans SemiBold"/>
                <a:ea typeface="Gill Sans SemiBold"/>
                <a:cs typeface="Gill Sans SemiBold"/>
              </a:rPr>
              <a:t>6 issues from 2017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60" y="2709240"/>
            <a:ext cx="2168651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5457" y="2705885"/>
            <a:ext cx="2214471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0788" y="2709240"/>
            <a:ext cx="2170602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06255" y="2709240"/>
            <a:ext cx="2180405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2156" y="2707821"/>
            <a:ext cx="2159031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18564" y="2709240"/>
            <a:ext cx="2205123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Tijdelijke aanduiding voor inhoud 2"/>
          <p:cNvSpPr txBox="1">
            <a:spLocks/>
          </p:cNvSpPr>
          <p:nvPr/>
        </p:nvSpPr>
        <p:spPr bwMode="auto">
          <a:xfrm>
            <a:off x="-107950" y="908050"/>
            <a:ext cx="87058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>
              <a:spcBef>
                <a:spcPct val="20000"/>
              </a:spcBef>
              <a:buSzPct val="100000"/>
            </a:pPr>
            <a:r>
              <a:rPr lang="en-US" sz="24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                                                                          </a:t>
            </a:r>
          </a:p>
          <a:p>
            <a:pPr defTabSz="457200">
              <a:spcBef>
                <a:spcPct val="20000"/>
              </a:spcBef>
              <a:buSzPct val="100000"/>
            </a:pPr>
            <a:r>
              <a:rPr lang="en-US" sz="24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                                       </a:t>
            </a:r>
          </a:p>
          <a:p>
            <a:pPr marL="361950" lvl="1" defTabSz="457200">
              <a:spcBef>
                <a:spcPct val="20000"/>
              </a:spcBef>
              <a:buSzPct val="100000"/>
            </a:pPr>
            <a:r>
              <a:rPr lang="en-US" sz="24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Scope definition : </a:t>
            </a:r>
          </a:p>
          <a:p>
            <a:pPr marL="984250" lvl="2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4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consider implications of conceptual approach for assessment,</a:t>
            </a:r>
          </a:p>
          <a:p>
            <a:pPr marL="984250" lvl="2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4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Treatment of sustainability and through-life care</a:t>
            </a:r>
          </a:p>
          <a:p>
            <a:pPr marL="984250" lvl="2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4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Strategies for design and assessment (incl. reasoning in applying surveys, testing and monitoring) and consequences of those for verification strategies </a:t>
            </a:r>
          </a:p>
          <a:p>
            <a:pPr marL="984250" lvl="2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endParaRPr lang="en-US" sz="2400" b="1">
              <a:solidFill>
                <a:srgbClr val="0004AC"/>
              </a:solidFill>
              <a:latin typeface="Calibri" pitchFamily="34" charset="0"/>
              <a:cs typeface="Arial" charset="0"/>
            </a:endParaRPr>
          </a:p>
          <a:p>
            <a:pPr marL="361950" lvl="1" defTabSz="457200">
              <a:spcBef>
                <a:spcPct val="20000"/>
              </a:spcBef>
              <a:buSzPct val="100000"/>
            </a:pPr>
            <a:endParaRPr lang="en-US" sz="2400" b="1">
              <a:solidFill>
                <a:srgbClr val="0004AC"/>
              </a:solidFill>
              <a:latin typeface="Calibri" pitchFamily="34" charset="0"/>
              <a:cs typeface="Arial" charset="0"/>
            </a:endParaRPr>
          </a:p>
          <a:p>
            <a:pPr marL="361950" lvl="1" defTabSz="457200">
              <a:spcBef>
                <a:spcPct val="20000"/>
              </a:spcBef>
              <a:buSzPct val="100000"/>
            </a:pPr>
            <a:endParaRPr lang="en-US" sz="1600" b="1" i="1">
              <a:solidFill>
                <a:srgbClr val="0004AC"/>
              </a:solidFill>
              <a:latin typeface="Calibri" pitchFamily="34" charset="0"/>
              <a:cs typeface="Arial" charset="0"/>
            </a:endParaRPr>
          </a:p>
          <a:p>
            <a:pPr marL="984250" lvl="2" indent="-177800" defTabSz="457200">
              <a:spcBef>
                <a:spcPct val="20000"/>
              </a:spcBef>
              <a:buSzPct val="100000"/>
              <a:buFont typeface="Arial" charset="0"/>
              <a:buChar char="•"/>
            </a:pPr>
            <a:endParaRPr lang="en-US" sz="1600" b="1" i="1">
              <a:solidFill>
                <a:srgbClr val="0004AC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39618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9619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9620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Conceptual Design 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6" descr="introduccion 1"/>
          <p:cNvPicPr>
            <a:picLocks noChangeAspect="1" noChangeArrowheads="1"/>
          </p:cNvPicPr>
          <p:nvPr/>
        </p:nvPicPr>
        <p:blipFill>
          <a:blip r:embed="rId3" cstate="print"/>
          <a:srcRect l="18430" t="3175" r="17982" b="2844"/>
          <a:stretch>
            <a:fillRect/>
          </a:stretch>
        </p:blipFill>
        <p:spPr bwMode="auto">
          <a:xfrm>
            <a:off x="-36513" y="-26988"/>
            <a:ext cx="9145588" cy="68580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1666" name="2 Marcador de contenido"/>
          <p:cNvSpPr txBox="1">
            <a:spLocks/>
          </p:cNvSpPr>
          <p:nvPr/>
        </p:nvSpPr>
        <p:spPr bwMode="auto">
          <a:xfrm>
            <a:off x="152400" y="61913"/>
            <a:ext cx="8458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THE DOME OF THE PANTHEON AND SAINT PETER’S BASILICA.  2nd Century (125-128) AD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endParaRPr lang="en-US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16 Rectángulo"/>
          <p:cNvSpPr>
            <a:spLocks noChangeArrowheads="1"/>
          </p:cNvSpPr>
          <p:nvPr/>
        </p:nvSpPr>
        <p:spPr bwMode="auto">
          <a:xfrm>
            <a:off x="436563" y="2759075"/>
            <a:ext cx="228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200" i="1">
                <a:solidFill>
                  <a:srgbClr val="002060"/>
                </a:solidFill>
                <a:latin typeface="HelveticaNeueLT Std Med"/>
              </a:rPr>
              <a:t> </a:t>
            </a:r>
            <a:endParaRPr lang="es-ES" sz="1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43714" name="Imagen 43" descr="fig2"/>
          <p:cNvPicPr>
            <a:picLocks noChangeAspect="1" noChangeArrowheads="1"/>
          </p:cNvPicPr>
          <p:nvPr/>
        </p:nvPicPr>
        <p:blipFill>
          <a:blip r:embed="rId3" cstate="print"/>
          <a:srcRect l="9012" r="3203" b="9167"/>
          <a:stretch>
            <a:fillRect/>
          </a:stretch>
        </p:blipFill>
        <p:spPr bwMode="auto">
          <a:xfrm>
            <a:off x="260350" y="1204913"/>
            <a:ext cx="160655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5" name="Imagen 54" descr="algec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1208088"/>
            <a:ext cx="41148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6" name="Imagen 37" descr="fig9"/>
          <p:cNvPicPr>
            <a:picLocks noChangeAspect="1" noChangeArrowheads="1"/>
          </p:cNvPicPr>
          <p:nvPr/>
        </p:nvPicPr>
        <p:blipFill>
          <a:blip r:embed="rId5" cstate="print"/>
          <a:srcRect l="520" t="21243" r="1675" b="3247"/>
          <a:stretch>
            <a:fillRect/>
          </a:stretch>
        </p:blipFill>
        <p:spPr bwMode="auto">
          <a:xfrm>
            <a:off x="250825" y="3756025"/>
            <a:ext cx="4703763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3717" name="Group 5"/>
          <p:cNvGrpSpPr>
            <a:grpSpLocks/>
          </p:cNvGrpSpPr>
          <p:nvPr/>
        </p:nvGrpSpPr>
        <p:grpSpPr bwMode="auto">
          <a:xfrm>
            <a:off x="5075238" y="3756025"/>
            <a:ext cx="1223962" cy="2511425"/>
            <a:chOff x="7445" y="6012"/>
            <a:chExt cx="1954" cy="4046"/>
          </a:xfrm>
        </p:grpSpPr>
        <p:pic>
          <p:nvPicPr>
            <p:cNvPr id="243722" name="Picture 8" descr="fig11a"/>
            <p:cNvPicPr>
              <a:picLocks noChangeAspect="1" noChangeArrowheads="1"/>
            </p:cNvPicPr>
            <p:nvPr/>
          </p:nvPicPr>
          <p:blipFill>
            <a:blip r:embed="rId6" cstate="print"/>
            <a:srcRect t="13863" b="15018"/>
            <a:stretch>
              <a:fillRect/>
            </a:stretch>
          </p:blipFill>
          <p:spPr bwMode="auto">
            <a:xfrm>
              <a:off x="7505" y="6012"/>
              <a:ext cx="1894" cy="1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3723" name="Picture 7" descr="fig11b"/>
            <p:cNvPicPr>
              <a:picLocks noChangeAspect="1" noChangeArrowheads="1"/>
            </p:cNvPicPr>
            <p:nvPr/>
          </p:nvPicPr>
          <p:blipFill>
            <a:blip r:embed="rId7" cstate="print"/>
            <a:srcRect t="6094" b="22997"/>
            <a:stretch>
              <a:fillRect/>
            </a:stretch>
          </p:blipFill>
          <p:spPr bwMode="auto">
            <a:xfrm>
              <a:off x="7445" y="7349"/>
              <a:ext cx="1798" cy="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3724" name="Picture 6" descr="fig11c"/>
            <p:cNvPicPr>
              <a:picLocks noChangeAspect="1" noChangeArrowheads="1"/>
            </p:cNvPicPr>
            <p:nvPr/>
          </p:nvPicPr>
          <p:blipFill>
            <a:blip r:embed="rId8" cstate="print"/>
            <a:srcRect t="10921" b="18970"/>
            <a:stretch>
              <a:fillRect/>
            </a:stretch>
          </p:blipFill>
          <p:spPr bwMode="auto">
            <a:xfrm>
              <a:off x="7445" y="8716"/>
              <a:ext cx="1803" cy="1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3718" name="Picture 2"/>
          <p:cNvPicPr>
            <a:picLocks noChangeAspect="1" noChangeArrowheads="1"/>
          </p:cNvPicPr>
          <p:nvPr/>
        </p:nvPicPr>
        <p:blipFill>
          <a:blip r:embed="rId9" cstate="print"/>
          <a:srcRect l="3683" t="11246" r="45164" b="9749"/>
          <a:stretch>
            <a:fillRect/>
          </a:stretch>
        </p:blipFill>
        <p:spPr bwMode="auto">
          <a:xfrm>
            <a:off x="6350000" y="3756025"/>
            <a:ext cx="2306638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19" name="Picture 6" descr="http://open.ieec.uned.es/HussoDigital/wp-content/uploads/UPM/5ETran/5-3_Foto-FeOr.jpg"/>
          <p:cNvPicPr>
            <a:picLocks noChangeAspect="1" noChangeArrowheads="1"/>
          </p:cNvPicPr>
          <p:nvPr/>
        </p:nvPicPr>
        <p:blipFill>
          <a:blip r:embed="rId10" cstate="print"/>
          <a:srcRect t="11115" b="3371"/>
          <a:stretch>
            <a:fillRect/>
          </a:stretch>
        </p:blipFill>
        <p:spPr bwMode="auto">
          <a:xfrm>
            <a:off x="6249988" y="1208088"/>
            <a:ext cx="2408237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720" name="Picture 2"/>
          <p:cNvPicPr>
            <a:picLocks noChangeAspect="1" noChangeArrowheads="1"/>
          </p:cNvPicPr>
          <p:nvPr/>
        </p:nvPicPr>
        <p:blipFill>
          <a:blip r:embed="rId9" cstate="print"/>
          <a:srcRect l="52905" t="11018" b="13399"/>
          <a:stretch>
            <a:fillRect/>
          </a:stretch>
        </p:blipFill>
        <p:spPr bwMode="auto">
          <a:xfrm>
            <a:off x="6496050" y="5043488"/>
            <a:ext cx="2124075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21" name="2 Marcador de contenido"/>
          <p:cNvSpPr txBox="1">
            <a:spLocks/>
          </p:cNvSpPr>
          <p:nvPr/>
        </p:nvSpPr>
        <p:spPr bwMode="auto">
          <a:xfrm>
            <a:off x="152400" y="53975"/>
            <a:ext cx="83867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EDUARDO TORROJA (1899-1961)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61" name="1 Grupo"/>
          <p:cNvGrpSpPr>
            <a:grpSpLocks/>
          </p:cNvGrpSpPr>
          <p:nvPr/>
        </p:nvGrpSpPr>
        <p:grpSpPr bwMode="auto">
          <a:xfrm>
            <a:off x="3175" y="1052513"/>
            <a:ext cx="3582988" cy="5249862"/>
            <a:chOff x="3942" y="1419498"/>
            <a:chExt cx="3582714" cy="5249862"/>
          </a:xfrm>
        </p:grpSpPr>
        <p:pic>
          <p:nvPicPr>
            <p:cNvPr id="245763" name="Picture 5" descr="&#10;graph1.jpg                                                     001E05ADMacintosh HD                   B7CD0107:"/>
            <p:cNvPicPr>
              <a:picLocks noChangeAspect="1" noChangeArrowheads="1"/>
            </p:cNvPicPr>
            <p:nvPr/>
          </p:nvPicPr>
          <p:blipFill>
            <a:blip r:embed="rId2" cstate="print"/>
            <a:srcRect t="1431"/>
            <a:stretch>
              <a:fillRect/>
            </a:stretch>
          </p:blipFill>
          <p:spPr bwMode="auto">
            <a:xfrm>
              <a:off x="1051034" y="1419498"/>
              <a:ext cx="1567356" cy="524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764" name="Picture 11" descr="&#10;graph2.jpg                                                     001E05ADMacintosh HD                   B7CD0107: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207" r="5074"/>
            <a:stretch>
              <a:fillRect/>
            </a:stretch>
          </p:blipFill>
          <p:spPr bwMode="auto">
            <a:xfrm>
              <a:off x="2134915" y="1697310"/>
              <a:ext cx="1451741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765" name="Picture 12" descr="&#10;graph3.jpg                                                     001E05ADMacintosh HD                   B7CD0107:"/>
            <p:cNvPicPr>
              <a:picLocks noChangeAspect="1" noChangeArrowheads="1"/>
            </p:cNvPicPr>
            <p:nvPr/>
          </p:nvPicPr>
          <p:blipFill>
            <a:blip r:embed="rId4" cstate="print"/>
            <a:srcRect t="1840" r="4900"/>
            <a:stretch>
              <a:fillRect/>
            </a:stretch>
          </p:blipFill>
          <p:spPr bwMode="auto">
            <a:xfrm>
              <a:off x="3942" y="3011760"/>
              <a:ext cx="1115410" cy="8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762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CONCEPTUAL DESIGN: GENERAL 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3"/>
          <p:cNvSpPr>
            <a:spLocks noChangeArrowheads="1"/>
          </p:cNvSpPr>
          <p:nvPr/>
        </p:nvSpPr>
        <p:spPr bwMode="auto">
          <a:xfrm>
            <a:off x="4529138" y="638175"/>
            <a:ext cx="45783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233" tIns="20116" rIns="40233" bIns="20116"/>
          <a:lstStyle/>
          <a:p>
            <a:pPr marL="150813" indent="-150813" algn="r" defTabSz="401638">
              <a:lnSpc>
                <a:spcPct val="90000"/>
              </a:lnSpc>
              <a:spcBef>
                <a:spcPct val="20000"/>
              </a:spcBef>
              <a:tabLst>
                <a:tab pos="163513" algn="l"/>
                <a:tab pos="254000" algn="l"/>
                <a:tab pos="336550" algn="l"/>
                <a:tab pos="417513" algn="l"/>
              </a:tabLst>
            </a:pPr>
            <a:endParaRPr lang="es-ES_tradnl" sz="1700" i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6786" name="Rectangle 6"/>
          <p:cNvSpPr>
            <a:spLocks noChangeArrowheads="1"/>
          </p:cNvSpPr>
          <p:nvPr/>
        </p:nvSpPr>
        <p:spPr bwMode="auto">
          <a:xfrm>
            <a:off x="0" y="1758950"/>
            <a:ext cx="1539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868" tIns="37934" rIns="75868" bIns="37934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46787" name="Picture 5" descr="10209621-1378 barres-ribadeo 19-05-2005"/>
          <p:cNvPicPr>
            <a:picLocks noChangeAspect="1" noChangeArrowheads="1"/>
          </p:cNvPicPr>
          <p:nvPr/>
        </p:nvPicPr>
        <p:blipFill>
          <a:blip r:embed="rId3" cstate="print"/>
          <a:srcRect r="1743"/>
          <a:stretch>
            <a:fillRect/>
          </a:stretch>
        </p:blipFill>
        <p:spPr bwMode="auto">
          <a:xfrm>
            <a:off x="-252413" y="-179388"/>
            <a:ext cx="10652126" cy="71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88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SANTOS VIADUCT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3"/>
          <p:cNvSpPr>
            <a:spLocks noChangeArrowheads="1"/>
          </p:cNvSpPr>
          <p:nvPr/>
        </p:nvSpPr>
        <p:spPr bwMode="auto">
          <a:xfrm>
            <a:off x="4529138" y="638175"/>
            <a:ext cx="45783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233" tIns="20116" rIns="40233" bIns="20116"/>
          <a:lstStyle/>
          <a:p>
            <a:pPr marL="150813" indent="-150813" algn="r" defTabSz="401638">
              <a:lnSpc>
                <a:spcPct val="90000"/>
              </a:lnSpc>
              <a:spcBef>
                <a:spcPct val="20000"/>
              </a:spcBef>
              <a:tabLst>
                <a:tab pos="163513" algn="l"/>
                <a:tab pos="254000" algn="l"/>
                <a:tab pos="336550" algn="l"/>
                <a:tab pos="417513" algn="l"/>
              </a:tabLst>
            </a:pPr>
            <a:endParaRPr lang="es-ES_tradnl" sz="1700" i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48834" name="Rectangle 6"/>
          <p:cNvSpPr>
            <a:spLocks noChangeArrowheads="1"/>
          </p:cNvSpPr>
          <p:nvPr/>
        </p:nvSpPr>
        <p:spPr bwMode="auto">
          <a:xfrm>
            <a:off x="0" y="1758950"/>
            <a:ext cx="1539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868" tIns="37934" rIns="75868" bIns="37934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4883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25" y="1052513"/>
            <a:ext cx="6913563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6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SANTOS VIADUCT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ChangeArrowheads="1"/>
          </p:cNvSpPr>
          <p:nvPr/>
        </p:nvSpPr>
        <p:spPr bwMode="auto">
          <a:xfrm>
            <a:off x="4529138" y="638175"/>
            <a:ext cx="45783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0233" tIns="20116" rIns="40233" bIns="20116"/>
          <a:lstStyle/>
          <a:p>
            <a:pPr marL="150813" indent="-150813" algn="r" defTabSz="401638">
              <a:lnSpc>
                <a:spcPct val="90000"/>
              </a:lnSpc>
              <a:spcBef>
                <a:spcPct val="20000"/>
              </a:spcBef>
              <a:tabLst>
                <a:tab pos="163513" algn="l"/>
                <a:tab pos="254000" algn="l"/>
                <a:tab pos="336550" algn="l"/>
                <a:tab pos="417513" algn="l"/>
              </a:tabLst>
            </a:pPr>
            <a:endParaRPr lang="es-ES_tradnl" sz="1700" i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50882" name="Rectangle 6"/>
          <p:cNvSpPr>
            <a:spLocks noChangeArrowheads="1"/>
          </p:cNvSpPr>
          <p:nvPr/>
        </p:nvSpPr>
        <p:spPr bwMode="auto">
          <a:xfrm>
            <a:off x="0" y="1758950"/>
            <a:ext cx="1539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868" tIns="37934" rIns="75868" bIns="37934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508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8" y="2152650"/>
            <a:ext cx="4192587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9950"/>
            <a:ext cx="43211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5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SANTOS VIADUCT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Imagen 8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268413"/>
            <a:ext cx="8694738" cy="50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0" name="2 Marcador de contenido"/>
          <p:cNvSpPr txBox="1">
            <a:spLocks/>
          </p:cNvSpPr>
          <p:nvPr/>
        </p:nvSpPr>
        <p:spPr bwMode="auto">
          <a:xfrm>
            <a:off x="155575" y="53975"/>
            <a:ext cx="880903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</a:pPr>
            <a:r>
              <a:rPr lang="en-US" sz="1400">
                <a:solidFill>
                  <a:srgbClr val="0004AC"/>
                </a:solidFill>
                <a:latin typeface="Calibri" pitchFamily="34" charset="0"/>
              </a:rPr>
              <a:t>PROBABILISTIC APPROACH TO REBAR CORROSION. </a:t>
            </a:r>
            <a:r>
              <a:rPr lang="en-US" sz="24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1400">
                <a:solidFill>
                  <a:srgbClr val="0004AC"/>
                </a:solidFill>
                <a:latin typeface="Calibri" pitchFamily="34" charset="0"/>
              </a:rPr>
              <a:t> </a:t>
            </a:r>
            <a:r>
              <a:rPr lang="en-US" sz="1600">
                <a:solidFill>
                  <a:srgbClr val="25786B"/>
                </a:solidFill>
                <a:latin typeface="Calibri" pitchFamily="34" charset="0"/>
              </a:rPr>
              <a:t>MODEL CODE FOR SERVICE LIFE DESIGN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977" name="2 Grupo"/>
          <p:cNvGrpSpPr>
            <a:grpSpLocks noChangeAspect="1"/>
          </p:cNvGrpSpPr>
          <p:nvPr/>
        </p:nvGrpSpPr>
        <p:grpSpPr bwMode="auto">
          <a:xfrm>
            <a:off x="287338" y="1268413"/>
            <a:ext cx="8572500" cy="4752975"/>
            <a:chOff x="288016" y="1070492"/>
            <a:chExt cx="8571071" cy="4752528"/>
          </a:xfrm>
        </p:grpSpPr>
        <p:pic>
          <p:nvPicPr>
            <p:cNvPr id="254978" name="Imagen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16" y="1070492"/>
              <a:ext cx="8571071" cy="4752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1 Rectángulo"/>
            <p:cNvSpPr/>
            <p:nvPr/>
          </p:nvSpPr>
          <p:spPr>
            <a:xfrm>
              <a:off x="2556175" y="1122874"/>
              <a:ext cx="4031578" cy="3142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_tradnl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025" name="1 Grupo"/>
          <p:cNvGrpSpPr>
            <a:grpSpLocks/>
          </p:cNvGrpSpPr>
          <p:nvPr/>
        </p:nvGrpSpPr>
        <p:grpSpPr bwMode="auto">
          <a:xfrm>
            <a:off x="539750" y="1052513"/>
            <a:ext cx="3582988" cy="5249862"/>
            <a:chOff x="3942" y="1419498"/>
            <a:chExt cx="3582714" cy="5249862"/>
          </a:xfrm>
        </p:grpSpPr>
        <p:pic>
          <p:nvPicPr>
            <p:cNvPr id="257027" name="Picture 5" descr="&#10;graph1.jpg                                                     001E05ADMacintosh HD                   B7CD0107:"/>
            <p:cNvPicPr>
              <a:picLocks noChangeAspect="1" noChangeArrowheads="1"/>
            </p:cNvPicPr>
            <p:nvPr/>
          </p:nvPicPr>
          <p:blipFill>
            <a:blip r:embed="rId3" cstate="print"/>
            <a:srcRect t="1431"/>
            <a:stretch>
              <a:fillRect/>
            </a:stretch>
          </p:blipFill>
          <p:spPr bwMode="auto">
            <a:xfrm>
              <a:off x="1051034" y="1419498"/>
              <a:ext cx="1567356" cy="524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028" name="Picture 11" descr="&#10;graph2.jpg                                                     001E05ADMacintosh HD                   B7CD0107: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207" r="5074"/>
            <a:stretch>
              <a:fillRect/>
            </a:stretch>
          </p:blipFill>
          <p:spPr bwMode="auto">
            <a:xfrm>
              <a:off x="2134915" y="1697310"/>
              <a:ext cx="1451741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029" name="Picture 12" descr="&#10;graph3.jpg                                                     001E05ADMacintosh HD                   B7CD0107:"/>
            <p:cNvPicPr>
              <a:picLocks noChangeAspect="1" noChangeArrowheads="1"/>
            </p:cNvPicPr>
            <p:nvPr/>
          </p:nvPicPr>
          <p:blipFill>
            <a:blip r:embed="rId5" cstate="print"/>
            <a:srcRect t="1840" r="4900"/>
            <a:stretch>
              <a:fillRect/>
            </a:stretch>
          </p:blipFill>
          <p:spPr bwMode="auto">
            <a:xfrm>
              <a:off x="3942" y="3011760"/>
              <a:ext cx="1115410" cy="8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7026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CONCEPTUAL DESIGN: GENERAL PROCESS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4311650" y="1196975"/>
            <a:ext cx="3898900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23900" indent="-723900" fontAlgn="auto">
              <a:spcBef>
                <a:spcPts val="0"/>
              </a:spcBef>
              <a:spcAft>
                <a:spcPts val="1200"/>
              </a:spcAft>
              <a:defRPr/>
            </a:pPr>
            <a:endParaRPr lang="en-GB" dirty="0">
              <a:solidFill>
                <a:srgbClr val="002060"/>
              </a:solidFill>
              <a:latin typeface="HelveticaNeueLT Std" pitchFamily="34" charset="0"/>
            </a:endParaRPr>
          </a:p>
          <a:p>
            <a:pPr marL="896938" indent="-8969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838E"/>
                </a:solidFill>
                <a:latin typeface="Gill Sans SemiBold" charset="0"/>
                <a:ea typeface="Gill Sans SemiBold" charset="0"/>
                <a:cs typeface="Gill Sans SemiBold" charset="0"/>
              </a:rPr>
              <a:t>2018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:	</a:t>
            </a:r>
            <a:r>
              <a:rPr lang="en-GB" b="1" dirty="0">
                <a:solidFill>
                  <a:srgbClr val="002060"/>
                </a:solidFill>
                <a:latin typeface="HelveticaNeueLT Std" pitchFamily="34" charset="0"/>
              </a:rPr>
              <a:t>Congress. </a:t>
            </a:r>
          </a:p>
          <a:p>
            <a:pPr marL="896938" indent="-8969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2060"/>
                </a:solidFill>
                <a:latin typeface="HelveticaNeueLT Std" pitchFamily="34" charset="0"/>
              </a:rPr>
              <a:t>	Melbourne. </a:t>
            </a:r>
            <a:r>
              <a:rPr lang="en-GB" dirty="0">
                <a:solidFill>
                  <a:srgbClr val="002060"/>
                </a:solidFill>
                <a:latin typeface="HelveticaNeueLT Std" pitchFamily="34" charset="0"/>
              </a:rPr>
              <a:t>Australia</a:t>
            </a:r>
          </a:p>
          <a:p>
            <a:pPr marL="896938" indent="-89693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896938" indent="-89693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896938" indent="-89693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896938" indent="-89693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896938" indent="-8969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838E"/>
                </a:solidFill>
                <a:latin typeface="Gill Sans SemiBold" charset="0"/>
                <a:ea typeface="Gill Sans SemiBold" charset="0"/>
                <a:cs typeface="Gill Sans SemiBold" charset="0"/>
              </a:rPr>
              <a:t>2019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:	</a:t>
            </a:r>
            <a:r>
              <a:rPr lang="en-GB" b="1" dirty="0">
                <a:solidFill>
                  <a:srgbClr val="002060"/>
                </a:solidFill>
                <a:latin typeface="HelveticaNeueLT Std" pitchFamily="34" charset="0"/>
              </a:rPr>
              <a:t>Symposium</a:t>
            </a:r>
          </a:p>
          <a:p>
            <a:pPr marL="896938" indent="-8969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2060"/>
                </a:solidFill>
                <a:latin typeface="HelveticaNeueLT Std" pitchFamily="34" charset="0"/>
              </a:rPr>
              <a:t>	Krakow. </a:t>
            </a:r>
            <a:r>
              <a:rPr lang="en-GB" dirty="0">
                <a:solidFill>
                  <a:srgbClr val="002060"/>
                </a:solidFill>
                <a:latin typeface="HelveticaNeueLT Std" pitchFamily="34" charset="0"/>
              </a:rPr>
              <a:t>Poland</a:t>
            </a:r>
          </a:p>
          <a:p>
            <a:pPr marL="723900" indent="-7239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723900" indent="-7239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723900" indent="-7239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723900" indent="-7239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723900" indent="-723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838E"/>
                </a:solidFill>
                <a:latin typeface="Gill Sans SemiBold" charset="0"/>
                <a:ea typeface="Gill Sans SemiBold" charset="0"/>
                <a:cs typeface="Gill Sans SemiBold" charset="0"/>
              </a:rPr>
              <a:t>2020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:		</a:t>
            </a:r>
            <a:r>
              <a:rPr lang="en-GB" b="1" dirty="0">
                <a:solidFill>
                  <a:srgbClr val="002060"/>
                </a:solidFill>
                <a:latin typeface="HelveticaNeueLT Std" pitchFamily="34" charset="0"/>
              </a:rPr>
              <a:t>Symposium</a:t>
            </a:r>
          </a:p>
          <a:p>
            <a:pPr marL="723900" indent="-723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2060"/>
                </a:solidFill>
                <a:latin typeface="HelveticaNeueLT Std" pitchFamily="34" charset="0"/>
              </a:rPr>
              <a:t>		Shanghai. </a:t>
            </a:r>
            <a:r>
              <a:rPr lang="en-GB" dirty="0">
                <a:solidFill>
                  <a:srgbClr val="002060"/>
                </a:solidFill>
                <a:latin typeface="HelveticaNeueLT Std" pitchFamily="34" charset="0"/>
              </a:rPr>
              <a:t>China</a:t>
            </a:r>
          </a:p>
          <a:p>
            <a:pPr marL="723900" indent="-723900" fontAlgn="auto">
              <a:spcBef>
                <a:spcPts val="0"/>
              </a:spcBef>
              <a:spcAft>
                <a:spcPts val="1200"/>
              </a:spcAft>
              <a:defRPr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86018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2863850"/>
            <a:ext cx="3241675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550" y="1593850"/>
            <a:ext cx="939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7675" y="-180975"/>
            <a:ext cx="8229600" cy="6572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002060"/>
                </a:solidFill>
                <a:latin typeface="HelveticaNeueLT Std Med" pitchFamily="34" charset="0"/>
              </a:rPr>
              <a:t>Upcoming</a:t>
            </a:r>
            <a:r>
              <a:rPr lang="en-GB" dirty="0">
                <a:solidFill>
                  <a:srgbClr val="002060"/>
                </a:solidFill>
                <a:latin typeface="HelveticaNeueLT Std Med" pitchFamily="34" charset="0"/>
              </a:rPr>
              <a:t> </a:t>
            </a:r>
            <a:r>
              <a:rPr lang="en-US" i="1" dirty="0" smtClean="0">
                <a:solidFill>
                  <a:srgbClr val="25786B"/>
                </a:solidFill>
              </a:rPr>
              <a:t>fib</a:t>
            </a:r>
            <a:r>
              <a:rPr lang="en-US" sz="2800" dirty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 Symposia and Congresses</a:t>
            </a:r>
          </a:p>
        </p:txBody>
      </p:sp>
      <p:pic>
        <p:nvPicPr>
          <p:cNvPr id="86021" name="Picture 2" descr="image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5125" y="3044825"/>
            <a:ext cx="87788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6"/>
          <p:cNvSpPr txBox="1"/>
          <p:nvPr/>
        </p:nvSpPr>
        <p:spPr>
          <a:xfrm>
            <a:off x="385763" y="1685925"/>
            <a:ext cx="3898900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23900" indent="-723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838E"/>
                </a:solidFill>
                <a:latin typeface="Gill Sans SemiBold" charset="0"/>
                <a:ea typeface="Gill Sans SemiBold" charset="0"/>
                <a:cs typeface="Gill Sans SemiBold" charset="0"/>
              </a:rPr>
              <a:t>2018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SemiBold" charset="0"/>
                <a:ea typeface="Gill Sans SemiBold" charset="0"/>
                <a:cs typeface="Gill Sans SemiBold" charset="0"/>
              </a:rPr>
              <a:t>:		</a:t>
            </a:r>
            <a:r>
              <a:rPr lang="en-GB" b="1" dirty="0">
                <a:solidFill>
                  <a:srgbClr val="002060"/>
                </a:solidFill>
                <a:latin typeface="HelveticaNeueLT Std" pitchFamily="34" charset="0"/>
              </a:rPr>
              <a:t>PhD Symposium</a:t>
            </a:r>
          </a:p>
          <a:p>
            <a:pPr marL="723900" indent="-723900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GB" b="1" dirty="0">
                <a:solidFill>
                  <a:srgbClr val="002060"/>
                </a:solidFill>
                <a:latin typeface="HelveticaNeueLT Std" pitchFamily="34" charset="0"/>
              </a:rPr>
              <a:t>		Prague. </a:t>
            </a:r>
            <a:r>
              <a:rPr lang="en-GB" dirty="0">
                <a:solidFill>
                  <a:srgbClr val="002060"/>
                </a:solidFill>
                <a:latin typeface="HelveticaNeueLT Std" pitchFamily="34" charset="0"/>
              </a:rPr>
              <a:t>Czech Republic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3"/>
          <p:cNvGraphicFramePr>
            <a:graphicFrameLocks noGrp="1" noChangeAspect="1"/>
          </p:cNvGraphicFramePr>
          <p:nvPr/>
        </p:nvGraphicFramePr>
        <p:xfrm>
          <a:off x="1079500" y="549275"/>
          <a:ext cx="7021513" cy="5759450"/>
        </p:xfrm>
        <a:graphic>
          <a:graphicData uri="http://schemas.openxmlformats.org/presentationml/2006/ole">
            <p:oleObj spid="_x0000_s20483" name="AutoCAD Drawing" r:id="rId4" imgW="11001375" imgH="7467600" progId="">
              <p:embed/>
            </p:oleObj>
          </a:graphicData>
        </a:graphic>
      </p:graphicFrame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3721100" y="6264275"/>
            <a:ext cx="1701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</a:pPr>
            <a:r>
              <a:rPr lang="en-US" sz="1200" i="1">
                <a:solidFill>
                  <a:srgbClr val="002060"/>
                </a:solidFill>
                <a:latin typeface="HelveticaNeueLT Std Med"/>
              </a:rPr>
              <a:t>Adopted cross-section</a:t>
            </a:r>
            <a:endParaRPr lang="es-ES" sz="1200" i="1">
              <a:solidFill>
                <a:srgbClr val="002060"/>
              </a:solidFill>
              <a:latin typeface="HelveticaNeueLT Std Med"/>
            </a:endParaRPr>
          </a:p>
        </p:txBody>
      </p:sp>
      <p:sp>
        <p:nvSpPr>
          <p:cNvPr id="20485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SANTOS VIADUCT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8" name="Object 4"/>
          <p:cNvGraphicFramePr>
            <a:graphicFrameLocks noGrp="1" noChangeAspect="1"/>
          </p:cNvGraphicFramePr>
          <p:nvPr/>
        </p:nvGraphicFramePr>
        <p:xfrm>
          <a:off x="1116013" y="1196975"/>
          <a:ext cx="6899275" cy="1949450"/>
        </p:xfrm>
        <a:graphic>
          <a:graphicData uri="http://schemas.openxmlformats.org/presentationml/2006/ole">
            <p:oleObj spid="_x0000_s21508" name="AutoCAD Drawing" r:id="rId4" imgW="11125200" imgH="7019925" progId="">
              <p:embed/>
            </p:oleObj>
          </a:graphicData>
        </a:graphic>
      </p:graphicFrame>
      <p:graphicFrame>
        <p:nvGraphicFramePr>
          <p:cNvPr id="21509" name="Object 5"/>
          <p:cNvGraphicFramePr>
            <a:graphicFrameLocks noGrp="1" noChangeAspect="1"/>
          </p:cNvGraphicFramePr>
          <p:nvPr/>
        </p:nvGraphicFramePr>
        <p:xfrm>
          <a:off x="750888" y="3549650"/>
          <a:ext cx="7708900" cy="2039938"/>
        </p:xfrm>
        <a:graphic>
          <a:graphicData uri="http://schemas.openxmlformats.org/presentationml/2006/ole">
            <p:oleObj spid="_x0000_s21509" name="AutoCAD Drawing" r:id="rId5" imgW="11125200" imgH="7019925" progId="">
              <p:embed/>
            </p:oleObj>
          </a:graphicData>
        </a:graphic>
      </p:graphicFrame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3759200" y="6264275"/>
            <a:ext cx="1625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 algn="ctr">
              <a:lnSpc>
                <a:spcPct val="150000"/>
              </a:lnSpc>
              <a:spcBef>
                <a:spcPct val="20000"/>
              </a:spcBef>
            </a:pPr>
            <a:r>
              <a:rPr lang="en-US" sz="1200" i="1">
                <a:solidFill>
                  <a:srgbClr val="002060"/>
                </a:solidFill>
                <a:latin typeface="HelveticaNeueLT Std Med"/>
              </a:rPr>
              <a:t>External prestressing</a:t>
            </a:r>
            <a:endParaRPr lang="es-ES" sz="1200" i="1">
              <a:solidFill>
                <a:srgbClr val="002060"/>
              </a:solidFill>
              <a:latin typeface="HelveticaNeueLT Std Med"/>
            </a:endParaRPr>
          </a:p>
        </p:txBody>
      </p:sp>
      <p:sp>
        <p:nvSpPr>
          <p:cNvPr id="21511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SANTOS VIADUCT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2 Marcador de posición de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18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SANTOS VIADUCT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3 Marcador de posición de imagen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/>
          <a:srcRect l="4529" r="45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66242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SANTOS VIADUCT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88913" y="915988"/>
            <a:ext cx="8807450" cy="631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GB" sz="1800" smtClean="0">
                <a:solidFill>
                  <a:srgbClr val="0004AC"/>
                </a:solidFill>
              </a:rPr>
              <a:t>7.3 Verification/design of/for structural safety (ULS) for predominantly static loading</a:t>
            </a:r>
            <a:r>
              <a:rPr lang="es-ES" sz="1800" smtClean="0">
                <a:solidFill>
                  <a:srgbClr val="0004AC"/>
                </a:solidFill>
              </a:rPr>
              <a:t/>
            </a:r>
            <a:br>
              <a:rPr lang="es-ES" sz="1800" smtClean="0">
                <a:solidFill>
                  <a:srgbClr val="0004AC"/>
                </a:solidFill>
              </a:rPr>
            </a:br>
            <a:r>
              <a:rPr lang="en-US" sz="1800" smtClean="0">
                <a:solidFill>
                  <a:srgbClr val="0004AC"/>
                </a:solidFill>
              </a:rPr>
              <a:t/>
            </a:r>
            <a:br>
              <a:rPr lang="en-US" sz="1800" smtClean="0">
                <a:solidFill>
                  <a:srgbClr val="0004AC"/>
                </a:solidFill>
              </a:rPr>
            </a:br>
            <a:endParaRPr lang="en-US" sz="1800" smtClean="0">
              <a:solidFill>
                <a:srgbClr val="0004AC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5113" y="1206500"/>
            <a:ext cx="8699500" cy="489743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600" b="1" i="1" dirty="0" smtClean="0">
              <a:solidFill>
                <a:srgbClr val="0004AC"/>
              </a:solidFill>
              <a:latin typeface="Calibri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1600" b="1" i="1" dirty="0" smtClean="0">
                <a:solidFill>
                  <a:srgbClr val="0004AC"/>
                </a:solidFill>
                <a:latin typeface="Calibri"/>
              </a:rPr>
              <a:t>Shear </a:t>
            </a: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and Punching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0004AC"/>
                </a:solidFill>
                <a:latin typeface="Calibri"/>
              </a:rPr>
              <a:t>Improved </a:t>
            </a: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models for shear and punching: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Differentiation of shear level I-III models for different types of structures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Shear capacity of circular cross-sections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Influence of fatigue in shear and punching </a:t>
            </a:r>
            <a:r>
              <a:rPr lang="en-US" sz="1600" b="1" i="1" dirty="0" err="1">
                <a:solidFill>
                  <a:srgbClr val="0004AC"/>
                </a:solidFill>
                <a:latin typeface="Calibri"/>
              </a:rPr>
              <a:t>behaviour</a:t>
            </a: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Implementation of compressive membrane action in punching resistance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Influence of type of steel (A, B, C, D), plain or ribbed on shear behavior, old types of reinforcement, alternative types of concrete, deteriorated materials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Effect of insufficient reinforcement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Shear resistance models in presence of external </a:t>
            </a:r>
            <a:r>
              <a:rPr lang="en-US" sz="1600" b="1" i="1" dirty="0" err="1">
                <a:solidFill>
                  <a:srgbClr val="0004AC"/>
                </a:solidFill>
                <a:latin typeface="Calibri"/>
              </a:rPr>
              <a:t>prestressing</a:t>
            </a: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 </a:t>
            </a:r>
            <a:endParaRPr lang="en-US" sz="1600" b="1" i="1" dirty="0" smtClean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 smtClean="0">
                <a:solidFill>
                  <a:srgbClr val="0004AC"/>
                </a:solidFill>
                <a:latin typeface="Calibri"/>
              </a:rPr>
              <a:t>Verification </a:t>
            </a: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methods need to be generalized to accommodate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    not only steel reinforcement but also non-metallic reinforcement, 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    steel </a:t>
            </a:r>
            <a:r>
              <a:rPr lang="en-US" sz="1600" b="1" i="1" dirty="0" err="1">
                <a:solidFill>
                  <a:srgbClr val="0004AC"/>
                </a:solidFill>
                <a:latin typeface="Calibri"/>
              </a:rPr>
              <a:t>fibre</a:t>
            </a: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 reinforcement as far as appropriate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67267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7268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67269" name="Picture 1"/>
          <p:cNvPicPr>
            <a:picLocks noChangeArrowheads="1"/>
          </p:cNvPicPr>
          <p:nvPr/>
        </p:nvPicPr>
        <p:blipFill>
          <a:blip r:embed="rId4" cstate="print"/>
          <a:srcRect b="17023"/>
          <a:stretch>
            <a:fillRect/>
          </a:stretch>
        </p:blipFill>
        <p:spPr bwMode="auto">
          <a:xfrm>
            <a:off x="265113" y="620713"/>
            <a:ext cx="8683625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270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 Design and Assessment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5113" y="620713"/>
            <a:ext cx="8699500" cy="489743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0004AC"/>
              </a:solidFill>
              <a:latin typeface="Calibri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 smtClean="0">
                <a:solidFill>
                  <a:srgbClr val="0004AC"/>
                </a:solidFill>
                <a:latin typeface="Calibri"/>
              </a:rPr>
              <a:t>Shear 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and Punching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4AC"/>
                </a:solidFill>
                <a:latin typeface="Calibri"/>
              </a:rPr>
              <a:t>Improved 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models for shear and punching: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Differentiation of shear level I-III models for different types of structures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Shear capacity of circular cross-sections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Influence of fatigue in shear and punching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behaviour</a:t>
            </a: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Implementation of compressive membrane action in punching resistance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Influence of type of steel (A, B, C, D), plain or ribbed on shear behavior, old types of reinforcement, alternative types of concrete, deteriorated materials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Effect of insufficient reinforcement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Shear resistance models in presence of external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prestressing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</a:t>
            </a:r>
            <a:endParaRPr lang="en-US" sz="2000" b="1" dirty="0" smtClean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4AC"/>
                </a:solidFill>
                <a:latin typeface="Calibri"/>
              </a:rPr>
              <a:t>Verification 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methods need to be generalized to accommodate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    not only steel reinforcement but also non-metallic reinforcement, 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    steel </a:t>
            </a: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fibre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reinforcement as far as appropriate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69314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9315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9316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</a:t>
            </a:r>
            <a:r>
              <a:rPr lang="en-GB" sz="2000">
                <a:solidFill>
                  <a:srgbClr val="0004AC"/>
                </a:solidFill>
                <a:latin typeface="Calibri" pitchFamily="34" charset="0"/>
              </a:rPr>
              <a:t>Verification/design of/for structural safety (ULS) for predominantly static loading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 Design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Tijdelijke aanduiding voor inhoud 2"/>
          <p:cNvSpPr txBox="1">
            <a:spLocks/>
          </p:cNvSpPr>
          <p:nvPr/>
        </p:nvSpPr>
        <p:spPr bwMode="auto">
          <a:xfrm>
            <a:off x="254000" y="989013"/>
            <a:ext cx="7950200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7800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Fatigue 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Fatigue strength (life) of members subjected to shear: shear strength beam without shear reinforcement, shear strength of slab, shear strength of beam with shear reinforcement, effect of travelling loads, effect of moisture, effect of freeze thaw cycles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Fatigue in combination with corrosion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Fatigue for new materials</a:t>
            </a:r>
          </a:p>
          <a:p>
            <a:pPr marL="177800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Impact and explosion </a:t>
            </a:r>
          </a:p>
          <a:p>
            <a:pPr marL="177800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Seismic 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Seismic design and assessment incl. seismic retrofitting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Seismic resistance of precast concrete structures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Design for resilience </a:t>
            </a:r>
          </a:p>
          <a:p>
            <a:pPr marL="177800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Fire 		</a:t>
            </a:r>
          </a:p>
          <a:p>
            <a:pPr marL="177800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cs typeface="Arial" charset="0"/>
              </a:rPr>
              <a:t>Cryogenic conditions</a:t>
            </a:r>
          </a:p>
        </p:txBody>
      </p:sp>
      <p:sp>
        <p:nvSpPr>
          <p:cNvPr id="271362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1363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1364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</a:t>
            </a:r>
            <a:r>
              <a:rPr lang="en-GB" sz="2000">
                <a:solidFill>
                  <a:srgbClr val="0004AC"/>
                </a:solidFill>
                <a:latin typeface="Calibri" pitchFamily="34" charset="0"/>
              </a:rPr>
              <a:t>Verification of structural safety (ULS) for extreme thermal conditions </a:t>
            </a: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3410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3411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  <p:pic>
        <p:nvPicPr>
          <p:cNvPr id="273412" name="Picture 1"/>
          <p:cNvPicPr>
            <a:picLocks noChangeAspect="1" noChangeArrowheads="1"/>
          </p:cNvPicPr>
          <p:nvPr/>
        </p:nvPicPr>
        <p:blipFill>
          <a:blip r:embed="rId3" cstate="print"/>
          <a:srcRect l="2565" t="4190" r="2715" b="7150"/>
          <a:stretch>
            <a:fillRect/>
          </a:stretch>
        </p:blipFill>
        <p:spPr bwMode="auto">
          <a:xfrm>
            <a:off x="215900" y="549275"/>
            <a:ext cx="87487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Tijdelijke aanduiding voor inhoud 2"/>
          <p:cNvSpPr txBox="1">
            <a:spLocks/>
          </p:cNvSpPr>
          <p:nvPr/>
        </p:nvSpPr>
        <p:spPr bwMode="auto">
          <a:xfrm>
            <a:off x="265113" y="979488"/>
            <a:ext cx="86995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>
              <a:spcBef>
                <a:spcPct val="20000"/>
              </a:spcBef>
              <a:buSzPct val="100000"/>
            </a:pPr>
            <a:r>
              <a:rPr lang="en-US" sz="20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Durability and Service Life Prediction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Change approach from </a:t>
            </a:r>
            <a:r>
              <a:rPr lang="en-US" sz="2000" b="1">
                <a:solidFill>
                  <a:srgbClr val="00B0F0"/>
                </a:solidFill>
                <a:latin typeface="Calibri" pitchFamily="34" charset="0"/>
                <a:cs typeface="Arial" charset="0"/>
              </a:rPr>
              <a:t>design by avoidance </a:t>
            </a:r>
            <a:r>
              <a:rPr lang="en-US" sz="20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(proxi limit states criteria) to evaluation or </a:t>
            </a:r>
            <a:r>
              <a:rPr lang="en-US" sz="2000" b="1">
                <a:solidFill>
                  <a:srgbClr val="00B0F0"/>
                </a:solidFill>
                <a:latin typeface="Calibri" pitchFamily="34" charset="0"/>
                <a:cs typeface="Arial" charset="0"/>
              </a:rPr>
              <a:t>design for </a:t>
            </a:r>
            <a:r>
              <a:rPr lang="en-US" sz="20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(residual) </a:t>
            </a:r>
            <a:r>
              <a:rPr lang="en-US" sz="2000" b="1">
                <a:solidFill>
                  <a:srgbClr val="00B0F0"/>
                </a:solidFill>
                <a:latin typeface="Calibri" pitchFamily="34" charset="0"/>
                <a:cs typeface="Arial" charset="0"/>
              </a:rPr>
              <a:t>life time </a:t>
            </a:r>
            <a:r>
              <a:rPr lang="en-US" sz="20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(new limit state criteria) 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Introduce of new limit state concept for existing structures with damages beyond limit state of new structures, which can be based on structural performance rather than material condition 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Introduce propagation models (need for models or tests with reproducible results) including the effects of interventions Introduce evaluation of reliability and durability for deteriorating structures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Include updating of reliability and durability for deteriorating structures by use of information from in-situ testing and monitoring Include durability assessment after intervention / repair </a:t>
            </a:r>
          </a:p>
          <a:p>
            <a:pPr marL="539750" lvl="1" indent="-177800" defTabSz="457200">
              <a:spcBef>
                <a:spcPct val="20000"/>
              </a:spcBef>
              <a:buSzPct val="100000"/>
              <a:buFontTx/>
              <a:buBlip>
                <a:blip r:embed="rId3"/>
              </a:buBlip>
            </a:pPr>
            <a:r>
              <a:rPr lang="en-US" sz="2000" b="1">
                <a:solidFill>
                  <a:srgbClr val="00B0F0"/>
                </a:solidFill>
                <a:latin typeface="Calibri" pitchFamily="34" charset="0"/>
                <a:cs typeface="Arial" charset="0"/>
              </a:rPr>
              <a:t>Extension of models </a:t>
            </a:r>
            <a:r>
              <a:rPr lang="en-US" sz="20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for durability to various forms of deterioration. Carbonation-induced corrosion. Chloride-induced corrosion. Freeze-thaw attack. Acid attack. Sulphate attack</a:t>
            </a:r>
            <a:endParaRPr lang="en-US" sz="2000" b="1">
              <a:solidFill>
                <a:srgbClr val="007976"/>
              </a:solidFill>
              <a:latin typeface="Calibri" pitchFamily="34" charset="0"/>
              <a:cs typeface="Arial" charset="0"/>
            </a:endParaRPr>
          </a:p>
          <a:p>
            <a:pPr marL="984250" lvl="2" indent="-177800" defTabSz="457200">
              <a:spcBef>
                <a:spcPct val="20000"/>
              </a:spcBef>
              <a:buSzPct val="100000"/>
              <a:buFont typeface="Arial" charset="0"/>
              <a:buChar char="•"/>
            </a:pPr>
            <a:endParaRPr lang="en-US" sz="1600" b="1" i="1">
              <a:solidFill>
                <a:srgbClr val="007976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75458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5459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5460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</a:t>
            </a:r>
            <a:r>
              <a:rPr lang="en-GB" sz="2000">
                <a:solidFill>
                  <a:srgbClr val="0004AC"/>
                </a:solidFill>
                <a:latin typeface="Calibri" pitchFamily="34" charset="0"/>
              </a:rPr>
              <a:t>Verification of limit states associated with durability</a:t>
            </a: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7506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77507" name="Picture 2"/>
          <p:cNvPicPr>
            <a:picLocks noChangeArrowheads="1"/>
          </p:cNvPicPr>
          <p:nvPr/>
        </p:nvPicPr>
        <p:blipFill>
          <a:blip r:embed="rId3" cstate="print"/>
          <a:srcRect t="15053" b="4843"/>
          <a:stretch>
            <a:fillRect/>
          </a:stretch>
        </p:blipFill>
        <p:spPr bwMode="auto">
          <a:xfrm>
            <a:off x="215900" y="981075"/>
            <a:ext cx="853281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8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</a:t>
            </a:r>
            <a:r>
              <a:rPr lang="en-GB" sz="2000">
                <a:solidFill>
                  <a:srgbClr val="0004AC"/>
                </a:solidFill>
                <a:latin typeface="Calibri" pitchFamily="34" charset="0"/>
              </a:rPr>
              <a:t>Verification of limit states associated with durability</a:t>
            </a: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550490" y="1312866"/>
          <a:ext cx="7981950" cy="4986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47675" y="-180975"/>
            <a:ext cx="8229600" cy="6572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i="1" dirty="0" smtClean="0">
                <a:solidFill>
                  <a:srgbClr val="25786B"/>
                </a:solidFill>
              </a:rPr>
              <a:t>fib</a:t>
            </a:r>
            <a:r>
              <a:rPr lang="en-US" sz="2800" dirty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 Awards and </a:t>
            </a:r>
            <a:r>
              <a:rPr lang="en-US" sz="2800" dirty="0" err="1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honours</a:t>
            </a:r>
            <a:endParaRPr lang="en-US" sz="2800" dirty="0">
              <a:solidFill>
                <a:srgbClr val="002060"/>
              </a:solidFill>
              <a:latin typeface="HelveticaNeueLT Std Me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3" name="Picture 6" descr="in"/>
          <p:cNvPicPr>
            <a:picLocks noChangeAspect="1" noChangeArrowheads="1"/>
          </p:cNvPicPr>
          <p:nvPr/>
        </p:nvPicPr>
        <p:blipFill>
          <a:blip r:embed="rId3" cstate="print"/>
          <a:srcRect b="52362"/>
          <a:stretch>
            <a:fillRect/>
          </a:stretch>
        </p:blipFill>
        <p:spPr bwMode="auto">
          <a:xfrm>
            <a:off x="34925" y="946150"/>
            <a:ext cx="699135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-36513" y="5300663"/>
            <a:ext cx="8570913" cy="1223962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200" b="1" i="1" dirty="0" smtClean="0">
              <a:solidFill>
                <a:srgbClr val="0004AC"/>
              </a:solidFill>
              <a:latin typeface="Calibri"/>
            </a:endParaRPr>
          </a:p>
          <a:p>
            <a:pPr marL="449263" fontAlgn="auto">
              <a:spcBef>
                <a:spcPts val="28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srgbClr val="0004AC"/>
                </a:solidFill>
                <a:latin typeface="Calibri"/>
              </a:rPr>
              <a:t>to </a:t>
            </a:r>
            <a:r>
              <a:rPr lang="en-US" sz="1200" dirty="0">
                <a:solidFill>
                  <a:srgbClr val="0004AC"/>
                </a:solidFill>
                <a:latin typeface="Calibri"/>
              </a:rPr>
              <a:t>achieve the intended design service-life of structure</a:t>
            </a:r>
          </a:p>
          <a:p>
            <a:pPr marL="449263" fontAlgn="auto">
              <a:spcBef>
                <a:spcPts val="28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4AC"/>
                </a:solidFill>
                <a:latin typeface="Calibri"/>
              </a:rPr>
              <a:t>to facilitate an extension of life / change of use of structure</a:t>
            </a:r>
          </a:p>
          <a:p>
            <a:pPr marL="449263" fontAlgn="auto">
              <a:spcBef>
                <a:spcPts val="28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4AC"/>
                </a:solidFill>
                <a:latin typeface="Calibri"/>
              </a:rPr>
              <a:t>to </a:t>
            </a:r>
            <a:r>
              <a:rPr lang="en-US" sz="1200" dirty="0" err="1">
                <a:solidFill>
                  <a:srgbClr val="0004AC"/>
                </a:solidFill>
                <a:latin typeface="Calibri"/>
              </a:rPr>
              <a:t>minimise</a:t>
            </a:r>
            <a:r>
              <a:rPr lang="en-US" sz="1200" dirty="0">
                <a:solidFill>
                  <a:srgbClr val="0004AC"/>
                </a:solidFill>
                <a:latin typeface="Calibri"/>
              </a:rPr>
              <a:t> through-life cost and environmental impacts</a:t>
            </a:r>
          </a:p>
          <a:p>
            <a:pPr marL="0" indent="0" fontAlgn="auto">
              <a:spcBef>
                <a:spcPts val="288"/>
              </a:spcBef>
              <a:spcAft>
                <a:spcPts val="0"/>
              </a:spcAft>
              <a:buFontTx/>
              <a:buNone/>
              <a:defRPr/>
            </a:pPr>
            <a:endParaRPr lang="nl-NL" sz="1200" dirty="0">
              <a:solidFill>
                <a:srgbClr val="0004AC"/>
              </a:solidFill>
              <a:latin typeface="Calibri"/>
            </a:endParaRPr>
          </a:p>
          <a:p>
            <a:pPr fontAlgn="auto">
              <a:spcBef>
                <a:spcPts val="288"/>
              </a:spcBef>
              <a:spcAft>
                <a:spcPts val="0"/>
              </a:spcAft>
              <a:defRPr/>
            </a:pPr>
            <a:endParaRPr lang="en-US" sz="1200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Bef>
                <a:spcPts val="28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79555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9556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9557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42888" y="973138"/>
            <a:ext cx="7950200" cy="489902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Robustness</a:t>
            </a:r>
          </a:p>
          <a:p>
            <a:pPr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7976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B0F0"/>
                </a:solidFill>
                <a:latin typeface="Calibri"/>
              </a:rPr>
              <a:t>Clear definition of the concept </a:t>
            </a: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of robustness and its limitations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Introduction of redundancy as a </a:t>
            </a:r>
            <a:r>
              <a:rPr lang="en-US" sz="1600" b="1" i="1" dirty="0">
                <a:solidFill>
                  <a:srgbClr val="00B0F0"/>
                </a:solidFill>
                <a:latin typeface="Calibri"/>
              </a:rPr>
              <a:t>design criterion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Difference between assessment and design	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7976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7976"/>
              </a:solidFill>
              <a:latin typeface="Calibri"/>
            </a:endParaRPr>
          </a:p>
        </p:txBody>
      </p:sp>
      <p:sp>
        <p:nvSpPr>
          <p:cNvPr id="281602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1603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81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38" y="549275"/>
            <a:ext cx="7478712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1605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Robustness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42888" y="973138"/>
            <a:ext cx="7950200" cy="489902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4AC"/>
                </a:solidFill>
                <a:latin typeface="Calibri"/>
              </a:rPr>
              <a:t>Robustness</a:t>
            </a:r>
          </a:p>
          <a:p>
            <a:pPr fontAlgn="auto">
              <a:spcAft>
                <a:spcPts val="0"/>
              </a:spcAft>
              <a:defRPr/>
            </a:pPr>
            <a:endParaRPr lang="en-US" sz="2400" b="1" dirty="0">
              <a:solidFill>
                <a:srgbClr val="007976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B0F0"/>
                </a:solidFill>
                <a:latin typeface="Calibri"/>
              </a:rPr>
              <a:t>Clear definition of the concept </a:t>
            </a:r>
            <a:r>
              <a:rPr lang="en-US" sz="2400" b="1" dirty="0">
                <a:solidFill>
                  <a:srgbClr val="0004AC"/>
                </a:solidFill>
                <a:latin typeface="Calibri"/>
              </a:rPr>
              <a:t>of robustness and its limitations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4AC"/>
                </a:solidFill>
                <a:latin typeface="Calibri"/>
              </a:rPr>
              <a:t>Introduction of redundancy as a </a:t>
            </a:r>
            <a:r>
              <a:rPr lang="en-US" sz="2400" b="1" dirty="0">
                <a:solidFill>
                  <a:srgbClr val="00B0F0"/>
                </a:solidFill>
                <a:latin typeface="Calibri"/>
              </a:rPr>
              <a:t>design criterion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4AC"/>
                </a:solidFill>
                <a:latin typeface="Calibri"/>
              </a:rPr>
              <a:t>Difference between assessment and design	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2400" b="1" dirty="0">
              <a:solidFill>
                <a:srgbClr val="007976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007976"/>
              </a:solidFill>
              <a:latin typeface="Calibri"/>
            </a:endParaRPr>
          </a:p>
        </p:txBody>
      </p:sp>
      <p:sp>
        <p:nvSpPr>
          <p:cNvPr id="283650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3651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3652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Robustness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-107950" y="547688"/>
            <a:ext cx="8602663" cy="489743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Monitoring of durability and performance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Locations for surveys, testing and monitoring activities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Condition survey and monitoring activities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Tools and techniques for surveys and monitoring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Gathering data for condition control purposes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General flow of condition survey process	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Automated monitoring of concrete structures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Automated monitoring and updating of service life prediction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Data evaluation and incorporation of a priori knowledge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Consideration of past performance as evidence of suitability for future performance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Provisions for proof loading of structures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Monitoring systems related to service life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Value of information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85698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5699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5700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Verification assisted by monitoring and testing </a:t>
            </a:r>
          </a:p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/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7746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8774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76250"/>
            <a:ext cx="589597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48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Verification assisted by monitoring and testing </a:t>
            </a:r>
          </a:p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/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-69850" y="981075"/>
            <a:ext cx="8602663" cy="489743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B0F0"/>
                </a:solidFill>
                <a:latin typeface="Calibri"/>
              </a:rPr>
              <a:t>Improved background for detailing provisions and provide more rational detailing models</a:t>
            </a:r>
          </a:p>
          <a:p>
            <a:pPr lvl="1"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Scope extension: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structures after intervention and/or with special structural details / special materials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detailing of connections between new concrete and old concrete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04AC"/>
                </a:solidFill>
                <a:latin typeface="Calibri"/>
              </a:rPr>
              <a:t>behaviour</a:t>
            </a:r>
            <a:r>
              <a:rPr lang="en-US" sz="2000" b="1" dirty="0">
                <a:solidFill>
                  <a:srgbClr val="0004AC"/>
                </a:solidFill>
                <a:latin typeface="Calibri"/>
              </a:rPr>
              <a:t> and strength of badly detailed existing structures  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89794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9795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9796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Detailing</a:t>
            </a:r>
          </a:p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/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3975"/>
          <a:ext cx="8562975" cy="24987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381000"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MC2010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IV: </a:t>
                      </a:r>
                      <a:r>
                        <a:rPr lang="es-ES" sz="1900" baseline="0" dirty="0" err="1" smtClean="0"/>
                        <a:t>Construction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V: </a:t>
                      </a:r>
                      <a:r>
                        <a:rPr lang="es-ES" sz="1900" baseline="0" dirty="0" err="1" smtClean="0"/>
                        <a:t>Execution</a:t>
                      </a:r>
                      <a:endParaRPr lang="es-ES" sz="1900" dirty="0"/>
                    </a:p>
                  </a:txBody>
                  <a:tcPr/>
                </a:tc>
              </a:tr>
              <a:tr h="670560">
                <a:tc rowSpan="3">
                  <a:txBody>
                    <a:bodyPr/>
                    <a:lstStyle/>
                    <a:p>
                      <a:r>
                        <a:rPr lang="es-ES" sz="1900" dirty="0" smtClean="0"/>
                        <a:t>8. </a:t>
                      </a:r>
                      <a:r>
                        <a:rPr lang="es-ES" sz="1900" dirty="0" err="1" smtClean="0"/>
                        <a:t>Construction</a:t>
                      </a:r>
                      <a:endParaRPr lang="es-ES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New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works</a:t>
                      </a:r>
                      <a:endParaRPr lang="es-ES" sz="1900" dirty="0" smtClean="0"/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Execution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management</a:t>
                      </a:r>
                      <a:endParaRPr lang="es-ES" sz="1900" dirty="0" smtClean="0"/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Reinforcing</a:t>
                      </a:r>
                      <a:r>
                        <a:rPr lang="es-ES" sz="1900" baseline="0" dirty="0" smtClean="0"/>
                        <a:t> Steel Works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baseline="0" dirty="0" err="1" smtClean="0"/>
                        <a:t>Prestressing</a:t>
                      </a:r>
                      <a:r>
                        <a:rPr lang="es-ES" sz="1900" baseline="0" dirty="0" smtClean="0"/>
                        <a:t> Works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baseline="0" dirty="0" smtClean="0"/>
                        <a:t>Non-</a:t>
                      </a:r>
                      <a:r>
                        <a:rPr lang="es-ES" sz="1900" baseline="0" dirty="0" err="1" smtClean="0"/>
                        <a:t>metallic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reinforcement</a:t>
                      </a:r>
                      <a:endParaRPr lang="es-ES" sz="1900" baseline="0" dirty="0" smtClean="0"/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baseline="0" dirty="0" err="1" smtClean="0"/>
                        <a:t>Falsework</a:t>
                      </a:r>
                      <a:r>
                        <a:rPr lang="es-ES" sz="1900" baseline="0" dirty="0" smtClean="0"/>
                        <a:t> and </a:t>
                      </a:r>
                      <a:r>
                        <a:rPr lang="es-ES" sz="1900" baseline="0" dirty="0" err="1" smtClean="0"/>
                        <a:t>formwork</a:t>
                      </a:r>
                      <a:endParaRPr lang="es-ES" sz="1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28. Execution </a:t>
                      </a:r>
                      <a:r>
                        <a:rPr lang="en-GB" sz="19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management </a:t>
                      </a:r>
                      <a:endParaRPr lang="es-ES" sz="19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s-ES" sz="1900" dirty="0">
                        <a:latin typeface="+mn-lt"/>
                      </a:endParaRPr>
                    </a:p>
                  </a:txBody>
                  <a:tcPr/>
                </a:tc>
              </a:tr>
              <a:tr h="6705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 Construction works</a:t>
                      </a:r>
                      <a:endParaRPr lang="es-ES" sz="19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s-ES" sz="1900" dirty="0">
                        <a:latin typeface="+mn-lt"/>
                      </a:endParaRPr>
                    </a:p>
                  </a:txBody>
                  <a:tcPr/>
                </a:tc>
              </a:tr>
              <a:tr h="77724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 Execution </a:t>
                      </a:r>
                      <a:r>
                        <a:rPr lang="en-GB" sz="19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interventions </a:t>
                      </a:r>
                      <a:endParaRPr lang="es-ES" sz="19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s-ES" sz="19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66688" y="908050"/>
            <a:ext cx="8807450" cy="631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endParaRPr lang="en-US" smtClean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79388" y="1125538"/>
            <a:ext cx="8713787" cy="489743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Construction works:  new works and works on existing structures</a:t>
            </a: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Scope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maintenance and interventions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post casting treatments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provision for FRC &amp; UHPC, new cementitious materials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consider implications of BIM and relation with Quality and Information Management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•	Reference to ISO Execution Standard as far as appropriate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92867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2868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92869" name="Picture 1"/>
          <p:cNvPicPr>
            <a:picLocks noChangeArrowheads="1"/>
          </p:cNvPicPr>
          <p:nvPr/>
        </p:nvPicPr>
        <p:blipFill>
          <a:blip r:embed="rId4" cstate="print"/>
          <a:srcRect t="9459" b="14682"/>
          <a:stretch>
            <a:fillRect/>
          </a:stretch>
        </p:blipFill>
        <p:spPr bwMode="auto">
          <a:xfrm>
            <a:off x="215900" y="765175"/>
            <a:ext cx="8732838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70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</a:t>
            </a:r>
            <a:r>
              <a:rPr lang="en-GB" sz="2000">
                <a:solidFill>
                  <a:srgbClr val="0004AC"/>
                </a:solidFill>
                <a:latin typeface="Calibri" pitchFamily="34" charset="0"/>
              </a:rPr>
              <a:t>Construction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/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66688" y="908050"/>
            <a:ext cx="8807450" cy="631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endParaRPr lang="en-US" smtClean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79388" y="1125538"/>
            <a:ext cx="8713787" cy="4897437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Construction works:  new works and works on existing structures</a:t>
            </a: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Scope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maintenance and interventions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post casting treatments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include provision for FRC &amp; UHPC, new cementitious materials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consider implications of BIM and relation with Quality and Information Management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•	Reference to ISO Execution Standard as far as appropriate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294915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16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4917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</a:t>
            </a:r>
            <a:r>
              <a:rPr lang="en-GB" sz="2000">
                <a:solidFill>
                  <a:srgbClr val="0004AC"/>
                </a:solidFill>
                <a:latin typeface="Calibri" pitchFamily="34" charset="0"/>
              </a:rPr>
              <a:t>Construction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/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3975"/>
          <a:ext cx="8563144" cy="1920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670560"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MC2010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V: </a:t>
                      </a:r>
                      <a:r>
                        <a:rPr lang="es-ES" sz="1900" baseline="0" dirty="0" err="1" smtClean="0"/>
                        <a:t>Conservation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VI: </a:t>
                      </a:r>
                      <a:r>
                        <a:rPr lang="es-ES" sz="1900" baseline="0" dirty="0" err="1" smtClean="0"/>
                        <a:t>Through-life</a:t>
                      </a:r>
                      <a:r>
                        <a:rPr lang="es-ES" sz="1900" baseline="0" dirty="0" smtClean="0"/>
                        <a:t> Management</a:t>
                      </a:r>
                      <a:endParaRPr lang="es-ES" sz="1900" dirty="0"/>
                    </a:p>
                  </a:txBody>
                  <a:tcPr/>
                </a:tc>
              </a:tr>
              <a:tr h="1249680">
                <a:tc>
                  <a:txBody>
                    <a:bodyPr/>
                    <a:lstStyle/>
                    <a:p>
                      <a:r>
                        <a:rPr lang="es-ES" sz="1900" dirty="0" smtClean="0"/>
                        <a:t>9. </a:t>
                      </a:r>
                      <a:r>
                        <a:rPr lang="es-ES" sz="1900" dirty="0" err="1" smtClean="0"/>
                        <a:t>Conservation</a:t>
                      </a:r>
                      <a:endParaRPr lang="es-ES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Provisions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for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condition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assessment</a:t>
                      </a:r>
                      <a:r>
                        <a:rPr lang="es-ES" sz="1900" dirty="0" smtClean="0"/>
                        <a:t>, </a:t>
                      </a:r>
                      <a:r>
                        <a:rPr lang="es-ES" sz="1900" dirty="0" err="1" smtClean="0"/>
                        <a:t>evaluation</a:t>
                      </a:r>
                      <a:r>
                        <a:rPr lang="es-ES" sz="1900" dirty="0" smtClean="0"/>
                        <a:t>, decisión-</a:t>
                      </a:r>
                      <a:r>
                        <a:rPr lang="es-ES" sz="1900" dirty="0" err="1" smtClean="0"/>
                        <a:t>making</a:t>
                      </a:r>
                      <a:r>
                        <a:rPr lang="es-ES" sz="1900" dirty="0" smtClean="0"/>
                        <a:t> &amp; </a:t>
                      </a:r>
                      <a:r>
                        <a:rPr lang="es-ES" sz="1900" dirty="0" err="1" smtClean="0"/>
                        <a:t>interventions</a:t>
                      </a:r>
                      <a:r>
                        <a:rPr lang="es-ES" sz="1900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s-ES" sz="1900" dirty="0" smtClean="0">
                          <a:latin typeface="+mn-lt"/>
                        </a:rPr>
                        <a:t>31. </a:t>
                      </a:r>
                      <a:r>
                        <a:rPr lang="es-ES" sz="1900" dirty="0" err="1" smtClean="0">
                          <a:latin typeface="+mn-lt"/>
                        </a:rPr>
                        <a:t>Conservation</a:t>
                      </a:r>
                      <a:endParaRPr lang="es-ES" sz="19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395288" y="1287463"/>
            <a:ext cx="5113337" cy="4394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i="1" dirty="0" smtClean="0">
                <a:solidFill>
                  <a:srgbClr val="006465"/>
                </a:solidFill>
              </a:rPr>
              <a:t>fib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" pitchFamily="34" charset="0"/>
              </a:rPr>
              <a:t>-news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latin typeface="HelveticaNeueLT Std" pitchFamily="34" charset="0"/>
              </a:rPr>
              <a:t>Quarterly newsletter published in the </a:t>
            </a:r>
            <a:r>
              <a:rPr lang="en-US" sz="4000" i="1" dirty="0" smtClean="0">
                <a:solidFill>
                  <a:srgbClr val="006465"/>
                </a:solidFill>
              </a:rPr>
              <a:t>fib’s</a:t>
            </a:r>
            <a:r>
              <a:rPr lang="en-US" sz="4000" dirty="0" smtClean="0">
                <a:solidFill>
                  <a:srgbClr val="006465"/>
                </a:solidFill>
              </a:rPr>
              <a:t> </a:t>
            </a:r>
            <a:r>
              <a:rPr lang="en-US" sz="2000" i="1" dirty="0" smtClean="0">
                <a:latin typeface="HelveticaNeueLT Std" pitchFamily="34" charset="0"/>
              </a:rPr>
              <a:t>Structural Concrete </a:t>
            </a:r>
            <a:r>
              <a:rPr lang="en-US" sz="2000" dirty="0" smtClean="0">
                <a:latin typeface="HelveticaNeueLT Std" pitchFamily="34" charset="0"/>
              </a:rPr>
              <a:t>journal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sz="2000" dirty="0" smtClean="0">
              <a:latin typeface="HelveticaNeueLT Std" pitchFamily="34" charset="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" pitchFamily="34" charset="0"/>
              </a:rPr>
              <a:t>e-newsletter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latin typeface="HelveticaNeueLT Std" pitchFamily="34" charset="0"/>
              </a:rPr>
              <a:t>Sent </a:t>
            </a:r>
            <a:r>
              <a:rPr lang="en-US" sz="2000" dirty="0">
                <a:latin typeface="HelveticaNeueLT Std" pitchFamily="34" charset="0"/>
              </a:rPr>
              <a:t>by e-mail every 6 </a:t>
            </a:r>
            <a:r>
              <a:rPr lang="en-US" sz="2000" dirty="0" smtClean="0">
                <a:latin typeface="HelveticaNeueLT Std" pitchFamily="34" charset="0"/>
              </a:rPr>
              <a:t>weeks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endParaRPr lang="en-US" sz="2000" dirty="0" smtClean="0">
              <a:latin typeface="HelveticaNeueLT Std" pitchFamily="34" charset="0"/>
            </a:endParaRPr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HelveticaNeueLT Std" pitchFamily="34" charset="0"/>
              </a:rPr>
              <a:t>Follow-us on social media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latin typeface="HelveticaNeueLT Std" pitchFamily="34" charset="0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>
                <a:latin typeface="HelveticaNeueLT Std" pitchFamily="34" charset="0"/>
              </a:rPr>
              <a:t> </a:t>
            </a:r>
          </a:p>
        </p:txBody>
      </p:sp>
      <p:pic>
        <p:nvPicPr>
          <p:cNvPr id="90114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3750" y="1273175"/>
            <a:ext cx="1538288" cy="21764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90115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4976813"/>
            <a:ext cx="13144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9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5368925"/>
            <a:ext cx="4365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75475" y="2030413"/>
            <a:ext cx="1579563" cy="219392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935538" y="5086350"/>
            <a:ext cx="3733800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" pitchFamily="34" charset="0"/>
                <a:ea typeface="Arial" charset="0"/>
                <a:cs typeface="Arial" charset="0"/>
              </a:rPr>
              <a:t>Website:  </a:t>
            </a:r>
            <a:r>
              <a:rPr lang="en-US" dirty="0">
                <a:solidFill>
                  <a:srgbClr val="006465"/>
                </a:solidFill>
                <a:latin typeface="HelveticaNeueLT Std" pitchFamily="34" charset="0"/>
                <a:ea typeface="Arial" charset="0"/>
                <a:cs typeface="Arial" charset="0"/>
                <a:hlinkClick r:id="rId8"/>
              </a:rPr>
              <a:t>www.fib-international.org</a:t>
            </a:r>
            <a:endParaRPr lang="en-US" dirty="0">
              <a:solidFill>
                <a:srgbClr val="006465"/>
              </a:solidFill>
              <a:latin typeface="HelveticaNeueLT Std" pitchFamily="34" charset="0"/>
              <a:ea typeface="Arial" charset="0"/>
              <a:cs typeface="Arial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Std" pitchFamily="34" charset="0"/>
                <a:ea typeface="Arial" charset="0"/>
                <a:cs typeface="Arial" charset="0"/>
              </a:rPr>
              <a:t>e-mail:  </a:t>
            </a:r>
            <a:r>
              <a:rPr lang="en-US" dirty="0">
                <a:latin typeface="HelveticaNeueLT Std" pitchFamily="34" charset="0"/>
                <a:ea typeface="Arial" charset="0"/>
                <a:cs typeface="Arial" charset="0"/>
                <a:hlinkClick r:id="rId9"/>
              </a:rPr>
              <a:t>info@fib-international.org</a:t>
            </a:r>
            <a:endParaRPr lang="en-US" dirty="0">
              <a:latin typeface="HelveticaNeueLT Std" pitchFamily="34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7675" y="-180975"/>
            <a:ext cx="8229600" cy="6572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Staying </a:t>
            </a:r>
            <a:r>
              <a:rPr lang="en-US" sz="2800" dirty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informed about the </a:t>
            </a:r>
            <a:r>
              <a:rPr lang="en-US" i="1" dirty="0">
                <a:solidFill>
                  <a:srgbClr val="25786B"/>
                </a:solidFill>
              </a:rPr>
              <a:t>fib</a:t>
            </a:r>
            <a:endParaRPr lang="en-US" sz="2800" dirty="0">
              <a:solidFill>
                <a:srgbClr val="002060"/>
              </a:solidFill>
              <a:latin typeface="HelveticaNeueLT Std Me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36550" y="1966913"/>
            <a:ext cx="8302625" cy="402907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7976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7976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7976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1200" b="1" i="1" dirty="0">
              <a:solidFill>
                <a:srgbClr val="007976"/>
              </a:solidFill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200" b="1" i="1" dirty="0">
              <a:solidFill>
                <a:srgbClr val="007976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200" b="1" i="1" dirty="0">
              <a:solidFill>
                <a:srgbClr val="007976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200" b="1" i="1" dirty="0">
              <a:solidFill>
                <a:srgbClr val="007976"/>
              </a:solidFill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200" b="1" i="1" dirty="0">
              <a:solidFill>
                <a:srgbClr val="007976"/>
              </a:solidFill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200" b="1" i="1" dirty="0">
              <a:solidFill>
                <a:srgbClr val="007976"/>
              </a:solidFill>
            </a:endParaRPr>
          </a:p>
        </p:txBody>
      </p:sp>
      <p:sp>
        <p:nvSpPr>
          <p:cNvPr id="297986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7987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97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81100"/>
            <a:ext cx="4427538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9" name="Picture 41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2028825"/>
            <a:ext cx="3779837" cy="3200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Right Arrow 4"/>
          <p:cNvSpPr/>
          <p:nvPr/>
        </p:nvSpPr>
        <p:spPr>
          <a:xfrm>
            <a:off x="4699000" y="3627438"/>
            <a:ext cx="504825" cy="461962"/>
          </a:xfrm>
          <a:prstGeom prst="rightArrow">
            <a:avLst/>
          </a:prstGeom>
          <a:gradFill flip="none" rotWithShape="1">
            <a:gsLst>
              <a:gs pos="15000">
                <a:srgbClr val="006A68"/>
              </a:gs>
              <a:gs pos="93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297991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</a:t>
            </a:r>
            <a:r>
              <a:rPr lang="en-GB" sz="2000">
                <a:solidFill>
                  <a:srgbClr val="0004AC"/>
                </a:solidFill>
                <a:latin typeface="Calibri" pitchFamily="34" charset="0"/>
              </a:rPr>
              <a:t>Through-life management &amp; care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/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3975"/>
          <a:ext cx="8563144" cy="10556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670560"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MC2010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VI: </a:t>
                      </a:r>
                      <a:r>
                        <a:rPr lang="es-ES" sz="1900" baseline="0" dirty="0" err="1" smtClean="0"/>
                        <a:t>Dismantlement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VII: </a:t>
                      </a:r>
                      <a:r>
                        <a:rPr lang="es-ES" sz="1900" baseline="0" dirty="0" err="1" smtClean="0"/>
                        <a:t>Dismantlement</a:t>
                      </a:r>
                      <a:r>
                        <a:rPr lang="es-ES" sz="1900" baseline="0" dirty="0" smtClean="0"/>
                        <a:t> and </a:t>
                      </a:r>
                    </a:p>
                    <a:p>
                      <a:r>
                        <a:rPr lang="es-ES" sz="1900" baseline="0" dirty="0" err="1" smtClean="0"/>
                        <a:t>Reuse</a:t>
                      </a:r>
                      <a:r>
                        <a:rPr lang="es-ES" sz="1900" baseline="0" dirty="0" smtClean="0"/>
                        <a:t> </a:t>
                      </a:r>
                      <a:endParaRPr lang="es-ES" sz="1900" dirty="0"/>
                    </a:p>
                  </a:txBody>
                  <a:tcPr/>
                </a:tc>
              </a:tr>
              <a:tr h="385087">
                <a:tc>
                  <a:txBody>
                    <a:bodyPr/>
                    <a:lstStyle/>
                    <a:p>
                      <a:r>
                        <a:rPr lang="es-ES" sz="1900" dirty="0" smtClean="0"/>
                        <a:t>10.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Dismantlement</a:t>
                      </a:r>
                      <a:endParaRPr lang="es-ES" sz="1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s-ES" sz="1900" dirty="0" smtClean="0">
                          <a:latin typeface="+mn-lt"/>
                        </a:rPr>
                        <a:t>32. </a:t>
                      </a:r>
                      <a:r>
                        <a:rPr lang="es-ES" sz="1900" dirty="0" err="1" smtClean="0">
                          <a:latin typeface="+mn-lt"/>
                        </a:rPr>
                        <a:t>Dismantlement</a:t>
                      </a:r>
                      <a:r>
                        <a:rPr lang="es-ES" sz="1900" dirty="0" smtClean="0">
                          <a:latin typeface="+mn-lt"/>
                        </a:rPr>
                        <a:t> and </a:t>
                      </a:r>
                      <a:r>
                        <a:rPr lang="es-ES" sz="1900" dirty="0" err="1" smtClean="0">
                          <a:latin typeface="+mn-lt"/>
                        </a:rPr>
                        <a:t>reuse</a:t>
                      </a:r>
                      <a:r>
                        <a:rPr lang="es-ES" sz="1900" dirty="0" smtClean="0">
                          <a:latin typeface="+mn-lt"/>
                        </a:rPr>
                        <a:t> </a:t>
                      </a:r>
                      <a:endParaRPr lang="es-ES" sz="19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4450" y="1196975"/>
            <a:ext cx="7191375" cy="489743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4AC"/>
                </a:solidFill>
                <a:latin typeface="Calibri"/>
              </a:rPr>
              <a:t>Scope</a:t>
            </a:r>
            <a:endParaRPr lang="en-US" sz="2400" b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4AC"/>
                </a:solidFill>
                <a:latin typeface="Calibri"/>
              </a:rPr>
              <a:t>Include safety level / safety management for dismantling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4AC"/>
                </a:solidFill>
                <a:latin typeface="Calibri"/>
              </a:rPr>
              <a:t>Elaborate structural aspects of dismantlement (dismantlement of parts, dismantlement of </a:t>
            </a:r>
            <a:r>
              <a:rPr lang="en-US" sz="2400" b="1" dirty="0" err="1">
                <a:solidFill>
                  <a:srgbClr val="0004AC"/>
                </a:solidFill>
                <a:latin typeface="Calibri"/>
              </a:rPr>
              <a:t>prestressed</a:t>
            </a:r>
            <a:r>
              <a:rPr lang="en-US" sz="2400" b="1" dirty="0">
                <a:solidFill>
                  <a:srgbClr val="0004AC"/>
                </a:solidFill>
                <a:latin typeface="Calibri"/>
              </a:rPr>
              <a:t> structures, repair of accidently cut tendons)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4AC"/>
                </a:solidFill>
                <a:latin typeface="Calibri"/>
              </a:rPr>
              <a:t>Include reflective thinking approach / review of proposed dismantlement concept and approach </a:t>
            </a: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301058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1059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1060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Dismantlement, repurposing, reuse and recycle </a:t>
            </a:r>
          </a:p>
          <a:p>
            <a:pPr algn="ctr"/>
            <a:endParaRPr lang="en-US" sz="2000" b="1">
              <a:solidFill>
                <a:srgbClr val="0004AC"/>
              </a:solidFill>
              <a:latin typeface="Calibri" pitchFamily="34" charset="0"/>
            </a:endParaRPr>
          </a:p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/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3106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031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569913"/>
            <a:ext cx="6200775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08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Dismantlement, repurposing, reuse and recycle </a:t>
            </a:r>
          </a:p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/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7675" y="-180975"/>
            <a:ext cx="8229600" cy="6572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25786B"/>
                </a:solidFill>
              </a:rPr>
              <a:t>fib</a:t>
            </a:r>
            <a:r>
              <a:rPr lang="en-US" sz="2800" dirty="0" smtClean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International C</a:t>
            </a:r>
            <a:r>
              <a:rPr lang="en-US" sz="2800" dirty="0" smtClean="0">
                <a:solidFill>
                  <a:srgbClr val="002060"/>
                </a:solidFill>
                <a:latin typeface="HelveticaNeueLT Std Med" pitchFamily="34" charset="0"/>
                <a:ea typeface="+mn-ea"/>
                <a:cs typeface="+mn-cs"/>
              </a:rPr>
              <a:t>ooperation</a:t>
            </a:r>
            <a:endParaRPr lang="en-US" sz="2800" dirty="0">
              <a:solidFill>
                <a:srgbClr val="002060"/>
              </a:solidFill>
              <a:latin typeface="HelveticaNeueLT Std Med" pitchFamily="34" charset="0"/>
              <a:ea typeface="+mn-ea"/>
              <a:cs typeface="+mn-cs"/>
            </a:endParaRPr>
          </a:p>
        </p:txBody>
      </p:sp>
      <p:sp>
        <p:nvSpPr>
          <p:cNvPr id="91138" name="Content Placeholder 5"/>
          <p:cNvSpPr>
            <a:spLocks noGrp="1"/>
          </p:cNvSpPr>
          <p:nvPr>
            <p:ph idx="4294967295"/>
          </p:nvPr>
        </p:nvSpPr>
        <p:spPr bwMode="auto">
          <a:xfrm>
            <a:off x="827088" y="1298575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z="2400" smtClean="0">
                <a:solidFill>
                  <a:srgbClr val="002060"/>
                </a:solidFill>
                <a:latin typeface="HelveticaNeueLT Std"/>
              </a:rPr>
              <a:t>Memoranda of cooperation signed in 2015 with:</a:t>
            </a:r>
          </a:p>
          <a:p>
            <a:pPr eaLnBrk="1" hangingPunct="1">
              <a:spcAft>
                <a:spcPts val="600"/>
              </a:spcAft>
            </a:pPr>
            <a:endParaRPr lang="en-US" sz="2400" smtClean="0">
              <a:solidFill>
                <a:srgbClr val="002060"/>
              </a:solidFill>
              <a:latin typeface="HelveticaNeueLT Std"/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sz="2000" smtClean="0">
                <a:solidFill>
                  <a:srgbClr val="002060"/>
                </a:solidFill>
                <a:latin typeface="HelveticaNeueLT Std"/>
              </a:rPr>
              <a:t>ACI</a:t>
            </a:r>
          </a:p>
          <a:p>
            <a:pPr lvl="1" eaLnBrk="1" hangingPunct="1">
              <a:spcAft>
                <a:spcPts val="600"/>
              </a:spcAft>
            </a:pPr>
            <a:endParaRPr lang="en-US" sz="2000" smtClean="0">
              <a:solidFill>
                <a:srgbClr val="002060"/>
              </a:solidFill>
              <a:latin typeface="HelveticaNeueLT Std"/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sz="2000" smtClean="0">
                <a:solidFill>
                  <a:srgbClr val="002060"/>
                </a:solidFill>
                <a:latin typeface="HelveticaNeueLT Std"/>
              </a:rPr>
              <a:t>RILEM</a:t>
            </a:r>
          </a:p>
          <a:p>
            <a:pPr lvl="1" eaLnBrk="1" hangingPunct="1">
              <a:spcAft>
                <a:spcPts val="600"/>
              </a:spcAft>
            </a:pPr>
            <a:endParaRPr lang="en-US" sz="2000" smtClean="0">
              <a:solidFill>
                <a:srgbClr val="002060"/>
              </a:solidFill>
              <a:latin typeface="HelveticaNeueLT Std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400" smtClean="0">
                <a:solidFill>
                  <a:srgbClr val="002060"/>
                </a:solidFill>
                <a:latin typeface="HelveticaNeueLT Std"/>
              </a:rPr>
              <a:t>Promote coordination between the organizations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smtClean="0">
                <a:solidFill>
                  <a:srgbClr val="002060"/>
                </a:solidFill>
                <a:latin typeface="HelveticaNeueLT Std"/>
              </a:rPr>
              <a:t>Arrange relevant joint activities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smtClean="0">
                <a:solidFill>
                  <a:srgbClr val="002060"/>
                </a:solidFill>
                <a:latin typeface="HelveticaNeueLT Std"/>
              </a:rPr>
              <a:t>Ensure effective coverage of fields of interest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smtClean="0">
                <a:solidFill>
                  <a:srgbClr val="002060"/>
                </a:solidFill>
                <a:latin typeface="HelveticaNeueLT Std"/>
              </a:rPr>
              <a:t>Find suitable solutions for joint publications</a:t>
            </a:r>
          </a:p>
        </p:txBody>
      </p:sp>
      <p:pic>
        <p:nvPicPr>
          <p:cNvPr id="91139" name="Picture 6"/>
          <p:cNvPicPr>
            <a:picLocks noChangeAspect="1"/>
          </p:cNvPicPr>
          <p:nvPr/>
        </p:nvPicPr>
        <p:blipFill>
          <a:blip r:embed="rId2" cstate="print"/>
          <a:srcRect r="67918"/>
          <a:stretch>
            <a:fillRect/>
          </a:stretch>
        </p:blipFill>
        <p:spPr bwMode="auto">
          <a:xfrm>
            <a:off x="2922588" y="2163763"/>
            <a:ext cx="10731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2588" y="2811463"/>
            <a:ext cx="960437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8"/>
          <p:cNvSpPr>
            <a:spLocks noChangeArrowheads="1"/>
          </p:cNvSpPr>
          <p:nvPr/>
        </p:nvSpPr>
        <p:spPr bwMode="auto">
          <a:xfrm>
            <a:off x="595313" y="6091238"/>
            <a:ext cx="7953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100"/>
              </a:lnSpc>
              <a:spcBef>
                <a:spcPts val="1200"/>
              </a:spcBef>
              <a:buClr>
                <a:srgbClr val="1F497D"/>
              </a:buClr>
              <a:buSzPct val="110000"/>
            </a:pPr>
            <a:r>
              <a:rPr lang="en-US" sz="1200" i="1">
                <a:solidFill>
                  <a:srgbClr val="002060"/>
                </a:solidFill>
                <a:latin typeface="HelveticaNeueLT Std Med"/>
              </a:rPr>
              <a:t>COM10 – First Meeting. Lausanne, 15 October 2016 at the EPFL</a:t>
            </a:r>
          </a:p>
        </p:txBody>
      </p:sp>
      <p:pic>
        <p:nvPicPr>
          <p:cNvPr id="92162" name="E23E1563-A33D-41A9-BAF1-CD7464304813" descr="FB1ACC2D-182B-4B00-ACD5-77E13DC29261@epfl"/>
          <p:cNvPicPr>
            <a:picLocks noChangeAspect="1" noChangeArrowheads="1"/>
          </p:cNvPicPr>
          <p:nvPr/>
        </p:nvPicPr>
        <p:blipFill>
          <a:blip r:embed="rId3" cstate="print"/>
          <a:srcRect t="28198" b="26788"/>
          <a:stretch>
            <a:fillRect/>
          </a:stretch>
        </p:blipFill>
        <p:spPr bwMode="auto">
          <a:xfrm>
            <a:off x="0" y="1344613"/>
            <a:ext cx="91440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9"/>
          <p:cNvPicPr>
            <a:picLocks noChangeAspect="1"/>
          </p:cNvPicPr>
          <p:nvPr/>
        </p:nvPicPr>
        <p:blipFill>
          <a:blip r:embed="rId4" cstate="print"/>
          <a:srcRect l="2209" t="28503" r="4723" b="14456"/>
          <a:stretch>
            <a:fillRect/>
          </a:stretch>
        </p:blipFill>
        <p:spPr bwMode="auto">
          <a:xfrm>
            <a:off x="0" y="3630613"/>
            <a:ext cx="91440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2 Marcador de contenido"/>
          <p:cNvSpPr txBox="1">
            <a:spLocks/>
          </p:cNvSpPr>
          <p:nvPr/>
        </p:nvSpPr>
        <p:spPr bwMode="auto">
          <a:xfrm>
            <a:off x="34925" y="-315913"/>
            <a:ext cx="57277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000">
                <a:solidFill>
                  <a:srgbClr val="0004AC"/>
                </a:solidFill>
                <a:latin typeface="HelveticaNeueLT Std Med"/>
              </a:rPr>
              <a:t>The WAY OF WORKING of the</a:t>
            </a:r>
            <a:r>
              <a:rPr lang="en-US" sz="16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4400" i="1">
                <a:solidFill>
                  <a:srgbClr val="25786B"/>
                </a:solidFill>
                <a:latin typeface="Calibri" pitchFamily="34" charset="0"/>
              </a:rPr>
              <a:t>fib </a:t>
            </a:r>
            <a:endParaRPr lang="en-US" sz="4400" i="1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1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0"/>
            <a:ext cx="91503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 rot="5400000" flipH="1">
            <a:off x="3994943" y="-3994943"/>
            <a:ext cx="1154113" cy="914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0"/>
                </a:schemeClr>
              </a:gs>
              <a:gs pos="100000">
                <a:schemeClr val="tx1">
                  <a:lumMod val="5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94211" name="Title 1"/>
          <p:cNvSpPr txBox="1">
            <a:spLocks/>
          </p:cNvSpPr>
          <p:nvPr/>
        </p:nvSpPr>
        <p:spPr bwMode="auto">
          <a:xfrm>
            <a:off x="447675" y="-180975"/>
            <a:ext cx="82296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</a:pPr>
            <a:r>
              <a:rPr lang="en-US" sz="4000">
                <a:solidFill>
                  <a:srgbClr val="D7E4BD"/>
                </a:solidFill>
                <a:latin typeface="HelveticaNeueLT Std Med"/>
              </a:rPr>
              <a:t> </a:t>
            </a:r>
            <a:r>
              <a:rPr lang="en-US" sz="4400" i="1">
                <a:solidFill>
                  <a:srgbClr val="D7E4BD"/>
                </a:solidFill>
                <a:latin typeface="Calibri" pitchFamily="34" charset="0"/>
              </a:rPr>
              <a:t>fib</a:t>
            </a:r>
            <a:endParaRPr lang="en-US" sz="2800">
              <a:solidFill>
                <a:srgbClr val="D7E4BD"/>
              </a:solidFill>
              <a:latin typeface="HelveticaNeueLT Std M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ubtitle 14"/>
          <p:cNvSpPr txBox="1">
            <a:spLocks/>
          </p:cNvSpPr>
          <p:nvPr/>
        </p:nvSpPr>
        <p:spPr bwMode="auto">
          <a:xfrm>
            <a:off x="250825" y="3201988"/>
            <a:ext cx="8810625" cy="404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4625" algn="r">
              <a:spcBef>
                <a:spcPct val="20000"/>
              </a:spcBef>
              <a:buFont typeface="Arial" charset="0"/>
              <a:buNone/>
              <a:tabLst>
                <a:tab pos="8875713" algn="r"/>
              </a:tabLst>
            </a:pPr>
            <a:r>
              <a:rPr lang="en-US" sz="28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From Model Code 2010 to Model Code 2020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ubtitle 14"/>
          <p:cNvSpPr txBox="1">
            <a:spLocks/>
          </p:cNvSpPr>
          <p:nvPr/>
        </p:nvSpPr>
        <p:spPr bwMode="auto">
          <a:xfrm>
            <a:off x="250825" y="3201988"/>
            <a:ext cx="8810625" cy="404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4625" algn="r">
              <a:spcBef>
                <a:spcPct val="20000"/>
              </a:spcBef>
              <a:buFont typeface="Arial" charset="0"/>
              <a:buNone/>
              <a:tabLst>
                <a:tab pos="8875713" algn="r"/>
              </a:tabLst>
            </a:pPr>
            <a:r>
              <a:rPr lang="es-ES" sz="2800" b="1" i="1">
                <a:solidFill>
                  <a:srgbClr val="00B050"/>
                </a:solidFill>
                <a:latin typeface="Calibri" pitchFamily="34" charset="0"/>
              </a:rPr>
              <a:t>fib </a:t>
            </a:r>
            <a:r>
              <a:rPr lang="es-ES" sz="2800" b="1">
                <a:solidFill>
                  <a:srgbClr val="0004AC"/>
                </a:solidFill>
                <a:latin typeface="Calibri" pitchFamily="34" charset="0"/>
                <a:cs typeface="Arial" charset="0"/>
              </a:rPr>
              <a:t>Internacional Federation of Concrete </a:t>
            </a:r>
          </a:p>
          <a:p>
            <a:pPr marL="174625" algn="r">
              <a:spcBef>
                <a:spcPct val="20000"/>
              </a:spcBef>
              <a:buFont typeface="Arial" charset="0"/>
              <a:buNone/>
              <a:tabLst>
                <a:tab pos="8875713" algn="r"/>
              </a:tabLst>
            </a:pPr>
            <a:endParaRPr lang="en-US" sz="2800" b="1">
              <a:solidFill>
                <a:srgbClr val="0004AC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1 Grupo"/>
          <p:cNvGrpSpPr>
            <a:grpSpLocks/>
          </p:cNvGrpSpPr>
          <p:nvPr/>
        </p:nvGrpSpPr>
        <p:grpSpPr bwMode="auto">
          <a:xfrm>
            <a:off x="539750" y="1487488"/>
            <a:ext cx="8208963" cy="4598987"/>
            <a:chOff x="496888" y="1350099"/>
            <a:chExt cx="8208962" cy="4598817"/>
          </a:xfrm>
        </p:grpSpPr>
        <p:grpSp>
          <p:nvGrpSpPr>
            <p:cNvPr id="98308" name="Group 28"/>
            <p:cNvGrpSpPr>
              <a:grpSpLocks/>
            </p:cNvGrpSpPr>
            <p:nvPr/>
          </p:nvGrpSpPr>
          <p:grpSpPr bwMode="auto">
            <a:xfrm>
              <a:off x="5759151" y="1360839"/>
              <a:ext cx="1189113" cy="1636694"/>
              <a:chOff x="3466690" y="1308246"/>
              <a:chExt cx="1792540" cy="2507819"/>
            </a:xfrm>
          </p:grpSpPr>
          <p:pic>
            <p:nvPicPr>
              <p:cNvPr id="98340" name="Image 16" descr="MC2010_EuS.jpg"/>
              <p:cNvPicPr>
                <a:picLocks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76535" y="1308246"/>
                <a:ext cx="1572851" cy="2056775"/>
              </a:xfrm>
              <a:prstGeom prst="rect">
                <a:avLst/>
              </a:prstGeom>
              <a:noFill/>
              <a:ln w="12700">
                <a:solidFill>
                  <a:srgbClr val="007879"/>
                </a:solidFill>
                <a:miter lim="800000"/>
                <a:headEnd/>
                <a:tailEnd/>
              </a:ln>
            </p:spPr>
          </p:pic>
          <p:sp>
            <p:nvSpPr>
              <p:cNvPr id="98341" name="ZoneTexte 2"/>
              <p:cNvSpPr txBox="1">
                <a:spLocks noChangeArrowheads="1"/>
              </p:cNvSpPr>
              <p:nvPr/>
            </p:nvSpPr>
            <p:spPr bwMode="auto">
              <a:xfrm>
                <a:off x="3466690" y="3344475"/>
                <a:ext cx="1792540" cy="471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400">
                    <a:solidFill>
                      <a:srgbClr val="002060"/>
                    </a:solidFill>
                    <a:latin typeface="HelveticaNeueLT Std"/>
                    <a:cs typeface="Arial" charset="0"/>
                  </a:rPr>
                  <a:t>Model Code</a:t>
                </a:r>
              </a:p>
            </p:txBody>
          </p:sp>
        </p:grpSp>
        <p:grpSp>
          <p:nvGrpSpPr>
            <p:cNvPr id="98309" name="14 Grupo"/>
            <p:cNvGrpSpPr>
              <a:grpSpLocks noChangeAspect="1"/>
            </p:cNvGrpSpPr>
            <p:nvPr/>
          </p:nvGrpSpPr>
          <p:grpSpPr bwMode="auto">
            <a:xfrm>
              <a:off x="1259632" y="1350099"/>
              <a:ext cx="1338783" cy="1636694"/>
              <a:chOff x="317500" y="1308246"/>
              <a:chExt cx="2051346" cy="2507819"/>
            </a:xfrm>
          </p:grpSpPr>
          <p:pic>
            <p:nvPicPr>
              <p:cNvPr id="9833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75847" y="1308246"/>
                <a:ext cx="1572851" cy="207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339" name="ZoneTexte 2"/>
              <p:cNvSpPr txBox="1">
                <a:spLocks noChangeArrowheads="1"/>
              </p:cNvSpPr>
              <p:nvPr/>
            </p:nvSpPr>
            <p:spPr bwMode="auto">
              <a:xfrm>
                <a:off x="317500" y="3344475"/>
                <a:ext cx="2051346" cy="471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400">
                    <a:solidFill>
                      <a:srgbClr val="002060"/>
                    </a:solidFill>
                    <a:latin typeface="HelveticaNeueLT Std"/>
                    <a:cs typeface="Arial" charset="0"/>
                  </a:rPr>
                  <a:t>Model Code</a:t>
                </a:r>
              </a:p>
            </p:txBody>
          </p:sp>
        </p:grpSp>
        <p:grpSp>
          <p:nvGrpSpPr>
            <p:cNvPr id="98310" name="Group 27"/>
            <p:cNvGrpSpPr>
              <a:grpSpLocks/>
            </p:cNvGrpSpPr>
            <p:nvPr/>
          </p:nvGrpSpPr>
          <p:grpSpPr bwMode="auto">
            <a:xfrm>
              <a:off x="2195736" y="4105065"/>
              <a:ext cx="1611010" cy="1831512"/>
              <a:chOff x="5918200" y="1336675"/>
              <a:chExt cx="2768600" cy="2806328"/>
            </a:xfrm>
          </p:grpSpPr>
          <p:pic>
            <p:nvPicPr>
              <p:cNvPr id="98336" name="Picture 16" descr="CEB_165_coverpage2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515900" y="1336675"/>
                <a:ext cx="1573200" cy="207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337" name="Szövegdoboz 15"/>
              <p:cNvSpPr txBox="1">
                <a:spLocks noChangeArrowheads="1"/>
              </p:cNvSpPr>
              <p:nvPr/>
            </p:nvSpPr>
            <p:spPr bwMode="auto">
              <a:xfrm>
                <a:off x="5918200" y="3341301"/>
                <a:ext cx="2768600" cy="801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1400">
                    <a:solidFill>
                      <a:srgbClr val="002060"/>
                    </a:solidFill>
                    <a:latin typeface="HelveticaNeueLT Std"/>
                    <a:ea typeface="ＭＳ Ｐゴシック"/>
                    <a:cs typeface="Arial" charset="0"/>
                  </a:rPr>
                  <a:t>CEB Bull. 165 Seismic Design</a:t>
                </a:r>
                <a:endParaRPr lang="es-ES_tradnl" sz="1400">
                  <a:solidFill>
                    <a:srgbClr val="002060"/>
                  </a:solidFill>
                  <a:latin typeface="HelveticaNeueLT Std"/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98311" name="Group 19"/>
            <p:cNvGrpSpPr>
              <a:grpSpLocks/>
            </p:cNvGrpSpPr>
            <p:nvPr/>
          </p:nvGrpSpPr>
          <p:grpSpPr bwMode="auto">
            <a:xfrm>
              <a:off x="2896216" y="1350099"/>
              <a:ext cx="1522437" cy="1636695"/>
              <a:chOff x="6029381" y="1308246"/>
              <a:chExt cx="2616383" cy="2507820"/>
            </a:xfrm>
          </p:grpSpPr>
          <p:pic>
            <p:nvPicPr>
              <p:cNvPr id="9833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577223" y="1308246"/>
                <a:ext cx="1548489" cy="207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335" name="Szövegdoboz 10"/>
              <p:cNvSpPr txBox="1">
                <a:spLocks noChangeArrowheads="1"/>
              </p:cNvSpPr>
              <p:nvPr/>
            </p:nvSpPr>
            <p:spPr bwMode="auto">
              <a:xfrm>
                <a:off x="6029381" y="3344476"/>
                <a:ext cx="2616383" cy="471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1400">
                    <a:solidFill>
                      <a:srgbClr val="002060"/>
                    </a:solidFill>
                    <a:latin typeface="HelveticaNeueLT Std"/>
                    <a:ea typeface="ＭＳ Ｐゴシック"/>
                    <a:cs typeface="Arial" charset="0"/>
                  </a:rPr>
                  <a:t>Model Code </a:t>
                </a:r>
              </a:p>
            </p:txBody>
          </p:sp>
        </p:grpSp>
        <p:grpSp>
          <p:nvGrpSpPr>
            <p:cNvPr id="98312" name="Group 29"/>
            <p:cNvGrpSpPr>
              <a:grpSpLocks/>
            </p:cNvGrpSpPr>
            <p:nvPr/>
          </p:nvGrpSpPr>
          <p:grpSpPr bwMode="auto">
            <a:xfrm>
              <a:off x="4878694" y="4113617"/>
              <a:ext cx="1762876" cy="1835299"/>
              <a:chOff x="5988346" y="3867736"/>
              <a:chExt cx="3029589" cy="2812130"/>
            </a:xfrm>
          </p:grpSpPr>
          <p:sp>
            <p:nvSpPr>
              <p:cNvPr id="98332" name="Rectangle 23"/>
              <p:cNvSpPr>
                <a:spLocks noChangeArrowheads="1"/>
              </p:cNvSpPr>
              <p:nvPr/>
            </p:nvSpPr>
            <p:spPr bwMode="auto">
              <a:xfrm>
                <a:off x="5988346" y="5878164"/>
                <a:ext cx="3029589" cy="801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1400">
                    <a:solidFill>
                      <a:srgbClr val="002060"/>
                    </a:solidFill>
                    <a:latin typeface="HelveticaNeueLT Std"/>
                    <a:cs typeface="Arial" charset="0"/>
                  </a:rPr>
                  <a:t>fib Bull. 34 Service Life Design</a:t>
                </a:r>
              </a:p>
            </p:txBody>
          </p:sp>
          <p:pic>
            <p:nvPicPr>
              <p:cNvPr id="98333" name="Picture 5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586045" y="3867736"/>
                <a:ext cx="1606295" cy="2071298"/>
              </a:xfrm>
              <a:prstGeom prst="rect">
                <a:avLst/>
              </a:prstGeom>
              <a:noFill/>
              <a:ln w="12700">
                <a:solidFill>
                  <a:srgbClr val="007879"/>
                </a:solidFill>
                <a:miter lim="800000"/>
                <a:headEnd/>
                <a:tailEnd/>
              </a:ln>
            </p:spPr>
          </p:pic>
        </p:grpSp>
        <p:cxnSp>
          <p:nvCxnSpPr>
            <p:cNvPr id="32" name="Egyenes összekötő 4"/>
            <p:cNvCxnSpPr>
              <a:cxnSpLocks noChangeShapeType="1"/>
            </p:cNvCxnSpPr>
            <p:nvPr/>
          </p:nvCxnSpPr>
          <p:spPr bwMode="auto">
            <a:xfrm>
              <a:off x="496888" y="3631252"/>
              <a:ext cx="7183437" cy="0"/>
            </a:xfrm>
            <a:prstGeom prst="line">
              <a:avLst/>
            </a:prstGeom>
            <a:noFill/>
            <a:ln w="38100">
              <a:solidFill>
                <a:srgbClr val="007879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/>
            </a:extLst>
          </p:spPr>
        </p:cxnSp>
        <p:cxnSp>
          <p:nvCxnSpPr>
            <p:cNvPr id="33" name="Egyenes összekötő 6"/>
            <p:cNvCxnSpPr/>
            <p:nvPr/>
          </p:nvCxnSpPr>
          <p:spPr>
            <a:xfrm>
              <a:off x="950913" y="3437584"/>
              <a:ext cx="0" cy="36035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28"/>
            <p:cNvCxnSpPr/>
            <p:nvPr/>
          </p:nvCxnSpPr>
          <p:spPr>
            <a:xfrm>
              <a:off x="2297113" y="3437584"/>
              <a:ext cx="0" cy="36035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0"/>
            <p:cNvCxnSpPr/>
            <p:nvPr/>
          </p:nvCxnSpPr>
          <p:spPr>
            <a:xfrm>
              <a:off x="3643313" y="3256616"/>
              <a:ext cx="0" cy="53973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2"/>
            <p:cNvCxnSpPr/>
            <p:nvPr/>
          </p:nvCxnSpPr>
          <p:spPr>
            <a:xfrm>
              <a:off x="4987925" y="3437584"/>
              <a:ext cx="0" cy="36035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4"/>
            <p:cNvCxnSpPr/>
            <p:nvPr/>
          </p:nvCxnSpPr>
          <p:spPr>
            <a:xfrm>
              <a:off x="6334125" y="3231216"/>
              <a:ext cx="0" cy="53973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39"/>
            <p:cNvCxnSpPr>
              <a:cxnSpLocks noChangeShapeType="1"/>
            </p:cNvCxnSpPr>
            <p:nvPr/>
          </p:nvCxnSpPr>
          <p:spPr bwMode="auto">
            <a:xfrm>
              <a:off x="7680325" y="3631252"/>
              <a:ext cx="1025525" cy="0"/>
            </a:xfrm>
            <a:prstGeom prst="straightConnector1">
              <a:avLst/>
            </a:prstGeom>
            <a:noFill/>
            <a:ln w="38100">
              <a:solidFill>
                <a:srgbClr val="007879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/>
            </a:extLst>
          </p:spPr>
        </p:cxnSp>
        <p:sp>
          <p:nvSpPr>
            <p:cNvPr id="98320" name="Szövegdoboz 41"/>
            <p:cNvSpPr txBox="1">
              <a:spLocks noChangeArrowheads="1"/>
            </p:cNvSpPr>
            <p:nvPr/>
          </p:nvSpPr>
          <p:spPr bwMode="auto">
            <a:xfrm>
              <a:off x="641350" y="3797618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1970</a:t>
              </a:r>
            </a:p>
          </p:txBody>
        </p:sp>
        <p:sp>
          <p:nvSpPr>
            <p:cNvPr id="98321" name="Szövegdoboz 42"/>
            <p:cNvSpPr txBox="1">
              <a:spLocks noChangeArrowheads="1"/>
            </p:cNvSpPr>
            <p:nvPr/>
          </p:nvSpPr>
          <p:spPr bwMode="auto">
            <a:xfrm>
              <a:off x="1973263" y="3797618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1980</a:t>
              </a:r>
            </a:p>
          </p:txBody>
        </p:sp>
        <p:sp>
          <p:nvSpPr>
            <p:cNvPr id="98322" name="Szövegdoboz 43"/>
            <p:cNvSpPr txBox="1">
              <a:spLocks noChangeArrowheads="1"/>
            </p:cNvSpPr>
            <p:nvPr/>
          </p:nvSpPr>
          <p:spPr bwMode="auto">
            <a:xfrm>
              <a:off x="3319463" y="3789080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1990</a:t>
              </a:r>
            </a:p>
          </p:txBody>
        </p:sp>
        <p:sp>
          <p:nvSpPr>
            <p:cNvPr id="98323" name="Szövegdoboz 44"/>
            <p:cNvSpPr txBox="1">
              <a:spLocks noChangeArrowheads="1"/>
            </p:cNvSpPr>
            <p:nvPr/>
          </p:nvSpPr>
          <p:spPr bwMode="auto">
            <a:xfrm>
              <a:off x="4664075" y="3813494"/>
              <a:ext cx="6492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2000</a:t>
              </a:r>
            </a:p>
          </p:txBody>
        </p:sp>
        <p:sp>
          <p:nvSpPr>
            <p:cNvPr id="98324" name="Szövegdoboz 45"/>
            <p:cNvSpPr txBox="1">
              <a:spLocks noChangeArrowheads="1"/>
            </p:cNvSpPr>
            <p:nvPr/>
          </p:nvSpPr>
          <p:spPr bwMode="auto">
            <a:xfrm>
              <a:off x="6010275" y="3813494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2010</a:t>
              </a:r>
            </a:p>
          </p:txBody>
        </p:sp>
        <p:sp>
          <p:nvSpPr>
            <p:cNvPr id="98325" name="Szövegdoboz 47"/>
            <p:cNvSpPr txBox="1">
              <a:spLocks noChangeArrowheads="1"/>
            </p:cNvSpPr>
            <p:nvPr/>
          </p:nvSpPr>
          <p:spPr bwMode="auto">
            <a:xfrm>
              <a:off x="1664059" y="2924944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1978</a:t>
              </a:r>
            </a:p>
          </p:txBody>
        </p:sp>
        <p:cxnSp>
          <p:nvCxnSpPr>
            <p:cNvPr id="47" name="Egyenes összekötő 48"/>
            <p:cNvCxnSpPr/>
            <p:nvPr/>
          </p:nvCxnSpPr>
          <p:spPr>
            <a:xfrm>
              <a:off x="1973263" y="3266140"/>
              <a:ext cx="0" cy="53973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327" name="Szövegdoboz 47"/>
            <p:cNvSpPr txBox="1">
              <a:spLocks noChangeArrowheads="1"/>
            </p:cNvSpPr>
            <p:nvPr/>
          </p:nvSpPr>
          <p:spPr bwMode="auto">
            <a:xfrm>
              <a:off x="2671763" y="3084982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</a:t>
              </a:r>
              <a:r>
                <a:rPr lang="es-ES_tradnl" altLang="en-US" sz="1600">
                  <a:solidFill>
                    <a:srgbClr val="595959"/>
                  </a:solidFill>
                  <a:cs typeface="Arial" charset="0"/>
                </a:rPr>
                <a:t>85</a:t>
              </a:r>
              <a:endParaRPr lang="hu-HU" altLang="en-US" sz="1600">
                <a:solidFill>
                  <a:srgbClr val="595959"/>
                </a:solidFill>
                <a:cs typeface="Arial" charset="0"/>
              </a:endParaRPr>
            </a:p>
          </p:txBody>
        </p:sp>
        <p:cxnSp>
          <p:nvCxnSpPr>
            <p:cNvPr id="50" name="Egyenes összekötő 48"/>
            <p:cNvCxnSpPr/>
            <p:nvPr/>
          </p:nvCxnSpPr>
          <p:spPr>
            <a:xfrm>
              <a:off x="2992438" y="3429647"/>
              <a:ext cx="0" cy="53973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329" name="Szövegdoboz 47"/>
            <p:cNvSpPr txBox="1">
              <a:spLocks noChangeArrowheads="1"/>
            </p:cNvSpPr>
            <p:nvPr/>
          </p:nvSpPr>
          <p:spPr bwMode="auto">
            <a:xfrm>
              <a:off x="5424727" y="3086363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altLang="en-US" sz="1600">
                  <a:solidFill>
                    <a:srgbClr val="595959"/>
                  </a:solidFill>
                  <a:cs typeface="Arial" charset="0"/>
                </a:rPr>
                <a:t>2006</a:t>
              </a:r>
              <a:endParaRPr lang="hu-HU" altLang="en-US" sz="1600">
                <a:solidFill>
                  <a:srgbClr val="595959"/>
                </a:solidFill>
                <a:cs typeface="Arial" charset="0"/>
              </a:endParaRPr>
            </a:p>
          </p:txBody>
        </p:sp>
        <p:cxnSp>
          <p:nvCxnSpPr>
            <p:cNvPr id="54" name="Egyenes összekötő 48"/>
            <p:cNvCxnSpPr/>
            <p:nvPr/>
          </p:nvCxnSpPr>
          <p:spPr>
            <a:xfrm>
              <a:off x="5745162" y="3429647"/>
              <a:ext cx="0" cy="541317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331" name="Szövegdoboz 47"/>
            <p:cNvSpPr txBox="1">
              <a:spLocks noChangeArrowheads="1"/>
            </p:cNvSpPr>
            <p:nvPr/>
          </p:nvSpPr>
          <p:spPr bwMode="auto">
            <a:xfrm rot="-5400000">
              <a:off x="1162800" y="1774627"/>
              <a:ext cx="6477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600">
                  <a:solidFill>
                    <a:srgbClr val="FFFFFF"/>
                  </a:solidFill>
                  <a:cs typeface="Arial" charset="0"/>
                </a:rPr>
                <a:t>1978</a:t>
              </a:r>
            </a:p>
          </p:txBody>
        </p:sp>
      </p:grpSp>
      <p:sp>
        <p:nvSpPr>
          <p:cNvPr id="98306" name="2 Marcador de contenido"/>
          <p:cNvSpPr txBox="1">
            <a:spLocks/>
          </p:cNvSpPr>
          <p:nvPr/>
        </p:nvSpPr>
        <p:spPr bwMode="auto">
          <a:xfrm>
            <a:off x="215900" y="-176213"/>
            <a:ext cx="57261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32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(CEB/FIP) MODEL CODES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8" cstate="print"/>
          <a:srcRect r="78392"/>
          <a:stretch>
            <a:fillRect/>
          </a:stretch>
        </p:blipFill>
        <p:spPr bwMode="auto">
          <a:xfrm>
            <a:off x="323850" y="1484313"/>
            <a:ext cx="110172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/>
          <p:cNvPicPr>
            <a:picLocks noChangeAspect="1" noChangeArrowheads="1"/>
          </p:cNvPicPr>
          <p:nvPr/>
        </p:nvPicPr>
        <p:blipFill>
          <a:blip r:embed="rId2" cstate="print"/>
          <a:srcRect t="37041" b="20651"/>
          <a:stretch>
            <a:fillRect/>
          </a:stretch>
        </p:blipFill>
        <p:spPr bwMode="auto">
          <a:xfrm>
            <a:off x="250825" y="1978025"/>
            <a:ext cx="8742363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169863" y="4576763"/>
            <a:ext cx="8839200" cy="508000"/>
          </a:xfrm>
          <a:prstGeom prst="rect">
            <a:avLst/>
          </a:prstGeom>
        </p:spPr>
        <p:txBody>
          <a:bodyPr/>
          <a:lstStyle/>
          <a:p>
            <a:pPr marL="0" indent="0" algn="ctr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50" i="1" dirty="0" smtClean="0">
                <a:solidFill>
                  <a:srgbClr val="0004AC"/>
                </a:solidFill>
              </a:rPr>
              <a:t>11</a:t>
            </a:r>
            <a:r>
              <a:rPr lang="en-US" sz="1050" i="1" baseline="30000" dirty="0" smtClean="0">
                <a:solidFill>
                  <a:srgbClr val="0004AC"/>
                </a:solidFill>
              </a:rPr>
              <a:t>th</a:t>
            </a:r>
            <a:r>
              <a:rPr lang="en-US" sz="1050" i="1" dirty="0" smtClean="0">
                <a:solidFill>
                  <a:srgbClr val="0004AC"/>
                </a:solidFill>
              </a:rPr>
              <a:t> </a:t>
            </a:r>
            <a:r>
              <a:rPr lang="en-US" sz="1050" i="1" dirty="0">
                <a:solidFill>
                  <a:srgbClr val="0004AC"/>
                </a:solidFill>
              </a:rPr>
              <a:t>fib General Assembly voting on Model Code 2010, Lausanne, 29 October 2011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88913" y="0"/>
            <a:ext cx="8302625" cy="960438"/>
          </a:xfrm>
          <a:prstGeom prst="rect">
            <a:avLst/>
          </a:prstGeo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l-PL" sz="3200" dirty="0" smtClean="0">
                <a:latin typeface="+mn-lt"/>
              </a:rPr>
              <a:t> </a:t>
            </a:r>
            <a:r>
              <a:rPr lang="en-GB" sz="3200" i="1" dirty="0" smtClean="0">
                <a:solidFill>
                  <a:srgbClr val="009680"/>
                </a:solidFill>
                <a:latin typeface="+mn-lt"/>
                <a:ea typeface="ＭＳ Ｐゴシック" charset="-128"/>
                <a:cs typeface="Times New Roman" panose="02020603050405020304" pitchFamily="18" charset="0"/>
              </a:rPr>
              <a:t>fib</a:t>
            </a:r>
            <a:r>
              <a:rPr lang="en-GB" sz="3200" dirty="0" smtClean="0">
                <a:latin typeface="+mn-lt"/>
              </a:rPr>
              <a:t> </a:t>
            </a:r>
            <a:r>
              <a:rPr lang="pl-PL" sz="2000" dirty="0" smtClean="0">
                <a:solidFill>
                  <a:srgbClr val="0004AC"/>
                </a:solidFill>
              </a:rPr>
              <a:t>MC20</a:t>
            </a:r>
            <a:r>
              <a:rPr lang="en-US" sz="2000" dirty="0" smtClean="0">
                <a:solidFill>
                  <a:srgbClr val="0004AC"/>
                </a:solidFill>
              </a:rPr>
              <a:t>1</a:t>
            </a:r>
            <a:r>
              <a:rPr lang="pl-PL" sz="2000" dirty="0">
                <a:solidFill>
                  <a:srgbClr val="0004AC"/>
                </a:solidFill>
              </a:rPr>
              <a:t>0</a:t>
            </a:r>
            <a:endParaRPr lang="en-GB" sz="2000" dirty="0">
              <a:solidFill>
                <a:srgbClr val="0004A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C2010_fib_memb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91" y="1268520"/>
            <a:ext cx="3409235" cy="5040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</a:extLst>
        </p:spPr>
      </p:pic>
      <p:sp>
        <p:nvSpPr>
          <p:cNvPr id="101378" name="2 CuadroTexto"/>
          <p:cNvSpPr txBox="1">
            <a:spLocks noChangeArrowheads="1"/>
          </p:cNvSpPr>
          <p:nvPr/>
        </p:nvSpPr>
        <p:spPr bwMode="auto">
          <a:xfrm>
            <a:off x="3959225" y="1555750"/>
            <a:ext cx="4933950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8775">
              <a:lnSpc>
                <a:spcPct val="200000"/>
              </a:lnSpc>
            </a:pPr>
            <a:r>
              <a:rPr lang="es-ES" sz="1600" b="1">
                <a:solidFill>
                  <a:srgbClr val="002060"/>
                </a:solidFill>
                <a:latin typeface="HelveticaNeueLT Std Med"/>
              </a:rPr>
              <a:t>Preface</a:t>
            </a:r>
          </a:p>
          <a:p>
            <a:pPr defTabSz="358775">
              <a:lnSpc>
                <a:spcPct val="200000"/>
              </a:lnSpc>
            </a:pPr>
            <a:r>
              <a:rPr lang="es-ES" sz="1600" b="1">
                <a:solidFill>
                  <a:srgbClr val="002060"/>
                </a:solidFill>
                <a:latin typeface="HelveticaNeueLT Std Med"/>
              </a:rPr>
              <a:t>Notations</a:t>
            </a:r>
          </a:p>
          <a:p>
            <a:pPr defTabSz="358775">
              <a:lnSpc>
                <a:spcPct val="150000"/>
              </a:lnSpc>
            </a:pPr>
            <a:endParaRPr lang="es-ES" sz="1600" b="1">
              <a:solidFill>
                <a:srgbClr val="002060"/>
              </a:solidFill>
              <a:latin typeface="HelveticaNeueLT Std Med"/>
            </a:endParaRP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I: 		PRINCIPLES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II: 	DESIGN INPUT DATA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III: 	DESIGN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VI: 	CONSTRUCTION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V: 	CONSERVATION AND DISMANTLEMENT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1" name="Group 28"/>
          <p:cNvGrpSpPr>
            <a:grpSpLocks/>
          </p:cNvGrpSpPr>
          <p:nvPr/>
        </p:nvGrpSpPr>
        <p:grpSpPr bwMode="auto">
          <a:xfrm>
            <a:off x="5810250" y="1492250"/>
            <a:ext cx="1189038" cy="1636713"/>
            <a:chOff x="3466690" y="1308246"/>
            <a:chExt cx="1792540" cy="2507820"/>
          </a:xfrm>
        </p:grpSpPr>
        <p:pic>
          <p:nvPicPr>
            <p:cNvPr id="102445" name="Image 16" descr="MC2010_EuS.jpg"/>
            <p:cNvPicPr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6535" y="1308246"/>
              <a:ext cx="1572851" cy="2056775"/>
            </a:xfrm>
            <a:prstGeom prst="rect">
              <a:avLst/>
            </a:prstGeom>
            <a:noFill/>
            <a:ln w="12700">
              <a:solidFill>
                <a:srgbClr val="007879"/>
              </a:solidFill>
              <a:miter lim="800000"/>
              <a:headEnd/>
              <a:tailEnd/>
            </a:ln>
          </p:spPr>
        </p:pic>
        <p:sp>
          <p:nvSpPr>
            <p:cNvPr id="102446" name="ZoneTexte 2"/>
            <p:cNvSpPr txBox="1">
              <a:spLocks noChangeArrowheads="1"/>
            </p:cNvSpPr>
            <p:nvPr/>
          </p:nvSpPr>
          <p:spPr bwMode="auto">
            <a:xfrm>
              <a:off x="3466690" y="3344476"/>
              <a:ext cx="1792540" cy="47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>
                  <a:solidFill>
                    <a:srgbClr val="002060"/>
                  </a:solidFill>
                  <a:latin typeface="HelveticaNeueLT Std"/>
                  <a:cs typeface="Arial" charset="0"/>
                </a:rPr>
                <a:t>Model Code</a:t>
              </a:r>
            </a:p>
          </p:txBody>
        </p:sp>
      </p:grpSp>
      <p:grpSp>
        <p:nvGrpSpPr>
          <p:cNvPr id="102402" name="14 Grupo"/>
          <p:cNvGrpSpPr>
            <a:grpSpLocks noChangeAspect="1"/>
          </p:cNvGrpSpPr>
          <p:nvPr/>
        </p:nvGrpSpPr>
        <p:grpSpPr bwMode="auto">
          <a:xfrm>
            <a:off x="1309688" y="1481138"/>
            <a:ext cx="1339850" cy="1636712"/>
            <a:chOff x="317500" y="1308246"/>
            <a:chExt cx="2051346" cy="2507820"/>
          </a:xfrm>
        </p:grpSpPr>
        <p:pic>
          <p:nvPicPr>
            <p:cNvPr id="10244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847" y="1308246"/>
              <a:ext cx="1572851" cy="207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44" name="ZoneTexte 2"/>
            <p:cNvSpPr txBox="1">
              <a:spLocks noChangeArrowheads="1"/>
            </p:cNvSpPr>
            <p:nvPr/>
          </p:nvSpPr>
          <p:spPr bwMode="auto">
            <a:xfrm>
              <a:off x="317500" y="3344476"/>
              <a:ext cx="2051346" cy="47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400">
                  <a:solidFill>
                    <a:srgbClr val="002060"/>
                  </a:solidFill>
                  <a:latin typeface="HelveticaNeueLT Std"/>
                  <a:cs typeface="Arial" charset="0"/>
                </a:rPr>
                <a:t>Model Code</a:t>
              </a:r>
            </a:p>
          </p:txBody>
        </p:sp>
      </p:grpSp>
      <p:grpSp>
        <p:nvGrpSpPr>
          <p:cNvPr id="102403" name="Group 27"/>
          <p:cNvGrpSpPr>
            <a:grpSpLocks/>
          </p:cNvGrpSpPr>
          <p:nvPr/>
        </p:nvGrpSpPr>
        <p:grpSpPr bwMode="auto">
          <a:xfrm>
            <a:off x="2246313" y="4237038"/>
            <a:ext cx="1611312" cy="1831975"/>
            <a:chOff x="5918200" y="1336675"/>
            <a:chExt cx="2768600" cy="2806328"/>
          </a:xfrm>
        </p:grpSpPr>
        <p:pic>
          <p:nvPicPr>
            <p:cNvPr id="102441" name="Picture 16" descr="CEB_165_coverpage2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5900" y="1336675"/>
              <a:ext cx="1573200" cy="207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42" name="Szövegdoboz 15"/>
            <p:cNvSpPr txBox="1">
              <a:spLocks noChangeArrowheads="1"/>
            </p:cNvSpPr>
            <p:nvPr/>
          </p:nvSpPr>
          <p:spPr bwMode="auto">
            <a:xfrm>
              <a:off x="5918200" y="3341301"/>
              <a:ext cx="2768600" cy="80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400">
                  <a:solidFill>
                    <a:srgbClr val="002060"/>
                  </a:solidFill>
                  <a:latin typeface="HelveticaNeueLT Std"/>
                  <a:ea typeface="ＭＳ Ｐゴシック"/>
                  <a:cs typeface="Arial" charset="0"/>
                </a:rPr>
                <a:t>CEB Bull. 165 Seismic Design</a:t>
              </a:r>
              <a:endParaRPr lang="es-ES_tradnl" sz="1400">
                <a:solidFill>
                  <a:srgbClr val="002060"/>
                </a:solidFill>
                <a:latin typeface="HelveticaNeueLT Std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102404" name="Group 19"/>
          <p:cNvGrpSpPr>
            <a:grpSpLocks/>
          </p:cNvGrpSpPr>
          <p:nvPr/>
        </p:nvGrpSpPr>
        <p:grpSpPr bwMode="auto">
          <a:xfrm>
            <a:off x="2946400" y="1481138"/>
            <a:ext cx="1522413" cy="1636712"/>
            <a:chOff x="6029381" y="1308246"/>
            <a:chExt cx="2616383" cy="2507820"/>
          </a:xfrm>
        </p:grpSpPr>
        <p:pic>
          <p:nvPicPr>
            <p:cNvPr id="10243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77223" y="1308246"/>
              <a:ext cx="1548489" cy="207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40" name="Szövegdoboz 10"/>
            <p:cNvSpPr txBox="1">
              <a:spLocks noChangeArrowheads="1"/>
            </p:cNvSpPr>
            <p:nvPr/>
          </p:nvSpPr>
          <p:spPr bwMode="auto">
            <a:xfrm>
              <a:off x="6029381" y="3344476"/>
              <a:ext cx="2616383" cy="47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400">
                  <a:solidFill>
                    <a:srgbClr val="002060"/>
                  </a:solidFill>
                  <a:latin typeface="HelveticaNeueLT Std"/>
                  <a:ea typeface="ＭＳ Ｐゴシック"/>
                  <a:cs typeface="Arial" charset="0"/>
                </a:rPr>
                <a:t>Model Code </a:t>
              </a:r>
            </a:p>
          </p:txBody>
        </p:sp>
      </p:grpSp>
      <p:grpSp>
        <p:nvGrpSpPr>
          <p:cNvPr id="102405" name="Group 29"/>
          <p:cNvGrpSpPr>
            <a:grpSpLocks/>
          </p:cNvGrpSpPr>
          <p:nvPr/>
        </p:nvGrpSpPr>
        <p:grpSpPr bwMode="auto">
          <a:xfrm>
            <a:off x="4929188" y="4244975"/>
            <a:ext cx="1763712" cy="1835150"/>
            <a:chOff x="5988346" y="3867736"/>
            <a:chExt cx="3029589" cy="2812129"/>
          </a:xfrm>
        </p:grpSpPr>
        <p:sp>
          <p:nvSpPr>
            <p:cNvPr id="102437" name="Rectangle 23"/>
            <p:cNvSpPr>
              <a:spLocks noChangeArrowheads="1"/>
            </p:cNvSpPr>
            <p:nvPr/>
          </p:nvSpPr>
          <p:spPr bwMode="auto">
            <a:xfrm>
              <a:off x="5988346" y="5878163"/>
              <a:ext cx="3029589" cy="80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hu-HU" sz="1400">
                  <a:solidFill>
                    <a:srgbClr val="002060"/>
                  </a:solidFill>
                  <a:latin typeface="HelveticaNeueLT Std"/>
                  <a:cs typeface="Arial" charset="0"/>
                </a:rPr>
                <a:t>fib Bull. 34 Service Life Design</a:t>
              </a:r>
            </a:p>
          </p:txBody>
        </p:sp>
        <p:pic>
          <p:nvPicPr>
            <p:cNvPr id="102438" name="Picture 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86045" y="3867736"/>
              <a:ext cx="1606295" cy="2071298"/>
            </a:xfrm>
            <a:prstGeom prst="rect">
              <a:avLst/>
            </a:prstGeom>
            <a:noFill/>
            <a:ln w="12700">
              <a:solidFill>
                <a:srgbClr val="007879"/>
              </a:solidFill>
              <a:miter lim="800000"/>
              <a:headEnd/>
              <a:tailEnd/>
            </a:ln>
          </p:spPr>
        </p:pic>
      </p:grpSp>
      <p:grpSp>
        <p:nvGrpSpPr>
          <p:cNvPr id="102406" name="Group 9"/>
          <p:cNvGrpSpPr>
            <a:grpSpLocks/>
          </p:cNvGrpSpPr>
          <p:nvPr/>
        </p:nvGrpSpPr>
        <p:grpSpPr bwMode="auto">
          <a:xfrm>
            <a:off x="7164388" y="1384300"/>
            <a:ext cx="1250950" cy="1592263"/>
            <a:chOff x="3466690" y="3710620"/>
            <a:chExt cx="1792540" cy="2388625"/>
          </a:xfrm>
        </p:grpSpPr>
        <p:sp>
          <p:nvSpPr>
            <p:cNvPr id="27" name="Rectangle 26"/>
            <p:cNvSpPr/>
            <p:nvPr/>
          </p:nvSpPr>
          <p:spPr>
            <a:xfrm>
              <a:off x="3466690" y="3710620"/>
              <a:ext cx="1792540" cy="2388625"/>
            </a:xfrm>
            <a:prstGeom prst="rect">
              <a:avLst/>
            </a:prstGeom>
            <a:noFill/>
            <a:ln w="38100">
              <a:noFill/>
            </a:ln>
            <a:effectLst>
              <a:outerShdw blurRad="50800" dist="254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02432" name="Group 6"/>
            <p:cNvGrpSpPr>
              <a:grpSpLocks/>
            </p:cNvGrpSpPr>
            <p:nvPr/>
          </p:nvGrpSpPr>
          <p:grpSpPr bwMode="auto">
            <a:xfrm>
              <a:off x="3582434" y="3854187"/>
              <a:ext cx="1572852" cy="2059336"/>
              <a:chOff x="3582434" y="3854187"/>
              <a:chExt cx="1572852" cy="205933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582436" y="3856749"/>
                <a:ext cx="1572850" cy="2056774"/>
              </a:xfrm>
              <a:prstGeom prst="rect">
                <a:avLst/>
              </a:prstGeom>
              <a:solidFill>
                <a:srgbClr val="005D5F">
                  <a:alpha val="8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>
                    <a:rot lat="0" lon="0" rev="600000"/>
                  </a:camera>
                  <a:lightRig rig="threePt" dir="t"/>
                </a:scene3d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i="1" dirty="0">
                    <a:solidFill>
                      <a:prstClr val="white"/>
                    </a:solidFill>
                    <a:latin typeface="Arial" charset="0"/>
                    <a:ea typeface="Arial" charset="0"/>
                    <a:cs typeface="Arial" charset="0"/>
                  </a:rPr>
                  <a:t>New initiative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82703" y="3853509"/>
                <a:ext cx="1571885" cy="533452"/>
              </a:xfrm>
              <a:prstGeom prst="rect">
                <a:avLst/>
              </a:prstGeom>
              <a:solidFill>
                <a:srgbClr val="DEDE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102436" name="Image 16" descr="MC2010_EuS.jpg"/>
              <p:cNvPicPr>
                <a:picLocks/>
              </p:cNvPicPr>
              <p:nvPr/>
            </p:nvPicPr>
            <p:blipFill>
              <a:blip r:embed="rId8" cstate="print"/>
              <a:srcRect l="66847" t="4956" b="78725"/>
              <a:stretch>
                <a:fillRect/>
              </a:stretch>
            </p:blipFill>
            <p:spPr bwMode="auto">
              <a:xfrm>
                <a:off x="4581532" y="3945763"/>
                <a:ext cx="521442" cy="335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2433" name="TextBox 3"/>
            <p:cNvSpPr txBox="1">
              <a:spLocks noChangeArrowheads="1"/>
            </p:cNvSpPr>
            <p:nvPr/>
          </p:nvSpPr>
          <p:spPr bwMode="auto">
            <a:xfrm>
              <a:off x="3698422" y="5180608"/>
              <a:ext cx="1139982" cy="508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solidFill>
                    <a:srgbClr val="FFFFFF"/>
                  </a:solidFill>
                  <a:cs typeface="Arial" charset="0"/>
                </a:rPr>
                <a:t>Model Code </a:t>
              </a:r>
            </a:p>
            <a:p>
              <a:pPr algn="ctr"/>
              <a:r>
                <a:rPr lang="en-US" sz="800" b="1">
                  <a:solidFill>
                    <a:srgbClr val="FFFFFF"/>
                  </a:solidFill>
                  <a:cs typeface="Arial" charset="0"/>
                </a:rPr>
                <a:t>2020</a:t>
              </a:r>
            </a:p>
          </p:txBody>
        </p:sp>
      </p:grpSp>
      <p:sp>
        <p:nvSpPr>
          <p:cNvPr id="102407" name="2 Marcador de contenido"/>
          <p:cNvSpPr txBox="1">
            <a:spLocks/>
          </p:cNvSpPr>
          <p:nvPr/>
        </p:nvSpPr>
        <p:spPr bwMode="auto">
          <a:xfrm>
            <a:off x="215900" y="-252413"/>
            <a:ext cx="57261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3600" i="1">
                <a:solidFill>
                  <a:srgbClr val="25786B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EVOLUTION OF MODEL CODES</a:t>
            </a:r>
          </a:p>
        </p:txBody>
      </p:sp>
      <p:cxnSp>
        <p:nvCxnSpPr>
          <p:cNvPr id="32" name="Egyenes összekötő 4"/>
          <p:cNvCxnSpPr>
            <a:cxnSpLocks noChangeShapeType="1"/>
          </p:cNvCxnSpPr>
          <p:nvPr/>
        </p:nvCxnSpPr>
        <p:spPr bwMode="auto">
          <a:xfrm>
            <a:off x="547688" y="3762375"/>
            <a:ext cx="7183437" cy="0"/>
          </a:xfrm>
          <a:prstGeom prst="line">
            <a:avLst/>
          </a:prstGeom>
          <a:noFill/>
          <a:ln w="38100">
            <a:solidFill>
              <a:srgbClr val="00787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/>
          </a:extLst>
        </p:spPr>
      </p:cxnSp>
      <p:cxnSp>
        <p:nvCxnSpPr>
          <p:cNvPr id="33" name="Egyenes összekötő 6"/>
          <p:cNvCxnSpPr/>
          <p:nvPr/>
        </p:nvCxnSpPr>
        <p:spPr>
          <a:xfrm>
            <a:off x="1001713" y="3568700"/>
            <a:ext cx="0" cy="360363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28"/>
          <p:cNvCxnSpPr/>
          <p:nvPr/>
        </p:nvCxnSpPr>
        <p:spPr>
          <a:xfrm>
            <a:off x="2347913" y="3568700"/>
            <a:ext cx="0" cy="360363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0"/>
          <p:cNvCxnSpPr/>
          <p:nvPr/>
        </p:nvCxnSpPr>
        <p:spPr>
          <a:xfrm>
            <a:off x="3694113" y="3389313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2"/>
          <p:cNvCxnSpPr/>
          <p:nvPr/>
        </p:nvCxnSpPr>
        <p:spPr>
          <a:xfrm>
            <a:off x="5038725" y="3568700"/>
            <a:ext cx="0" cy="360363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4"/>
          <p:cNvCxnSpPr/>
          <p:nvPr/>
        </p:nvCxnSpPr>
        <p:spPr>
          <a:xfrm>
            <a:off x="6384925" y="3363913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36"/>
          <p:cNvCxnSpPr/>
          <p:nvPr/>
        </p:nvCxnSpPr>
        <p:spPr>
          <a:xfrm>
            <a:off x="7731125" y="3381375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9"/>
          <p:cNvCxnSpPr>
            <a:cxnSpLocks noChangeShapeType="1"/>
          </p:cNvCxnSpPr>
          <p:nvPr/>
        </p:nvCxnSpPr>
        <p:spPr bwMode="auto">
          <a:xfrm>
            <a:off x="7731125" y="3762375"/>
            <a:ext cx="1025525" cy="0"/>
          </a:xfrm>
          <a:prstGeom prst="straightConnector1">
            <a:avLst/>
          </a:prstGeom>
          <a:noFill/>
          <a:ln w="38100">
            <a:solidFill>
              <a:srgbClr val="007879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/>
          </a:extLst>
        </p:spPr>
      </p:cxnSp>
      <p:sp>
        <p:nvSpPr>
          <p:cNvPr id="102416" name="Szövegdoboz 41"/>
          <p:cNvSpPr txBox="1">
            <a:spLocks noChangeArrowheads="1"/>
          </p:cNvSpPr>
          <p:nvPr/>
        </p:nvSpPr>
        <p:spPr bwMode="auto">
          <a:xfrm>
            <a:off x="692150" y="3929063"/>
            <a:ext cx="64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1970</a:t>
            </a:r>
          </a:p>
        </p:txBody>
      </p:sp>
      <p:sp>
        <p:nvSpPr>
          <p:cNvPr id="102417" name="Szövegdoboz 42"/>
          <p:cNvSpPr txBox="1">
            <a:spLocks noChangeArrowheads="1"/>
          </p:cNvSpPr>
          <p:nvPr/>
        </p:nvSpPr>
        <p:spPr bwMode="auto">
          <a:xfrm>
            <a:off x="2024063" y="3929063"/>
            <a:ext cx="64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1980</a:t>
            </a:r>
          </a:p>
        </p:txBody>
      </p:sp>
      <p:sp>
        <p:nvSpPr>
          <p:cNvPr id="102418" name="Szövegdoboz 43"/>
          <p:cNvSpPr txBox="1">
            <a:spLocks noChangeArrowheads="1"/>
          </p:cNvSpPr>
          <p:nvPr/>
        </p:nvSpPr>
        <p:spPr bwMode="auto">
          <a:xfrm>
            <a:off x="3370263" y="3921125"/>
            <a:ext cx="647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1990</a:t>
            </a:r>
          </a:p>
        </p:txBody>
      </p:sp>
      <p:sp>
        <p:nvSpPr>
          <p:cNvPr id="102419" name="Szövegdoboz 44"/>
          <p:cNvSpPr txBox="1">
            <a:spLocks noChangeArrowheads="1"/>
          </p:cNvSpPr>
          <p:nvPr/>
        </p:nvSpPr>
        <p:spPr bwMode="auto">
          <a:xfrm>
            <a:off x="4714875" y="3944938"/>
            <a:ext cx="649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2000</a:t>
            </a:r>
          </a:p>
        </p:txBody>
      </p:sp>
      <p:sp>
        <p:nvSpPr>
          <p:cNvPr id="102420" name="Szövegdoboz 45"/>
          <p:cNvSpPr txBox="1">
            <a:spLocks noChangeArrowheads="1"/>
          </p:cNvSpPr>
          <p:nvPr/>
        </p:nvSpPr>
        <p:spPr bwMode="auto">
          <a:xfrm>
            <a:off x="6061075" y="3944938"/>
            <a:ext cx="64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2010</a:t>
            </a:r>
          </a:p>
        </p:txBody>
      </p:sp>
      <p:sp>
        <p:nvSpPr>
          <p:cNvPr id="102421" name="Szövegdoboz 46"/>
          <p:cNvSpPr txBox="1">
            <a:spLocks noChangeArrowheads="1"/>
          </p:cNvSpPr>
          <p:nvPr/>
        </p:nvSpPr>
        <p:spPr bwMode="auto">
          <a:xfrm>
            <a:off x="7407275" y="3946525"/>
            <a:ext cx="647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2020</a:t>
            </a:r>
          </a:p>
        </p:txBody>
      </p:sp>
      <p:sp>
        <p:nvSpPr>
          <p:cNvPr id="102422" name="Szövegdoboz 47"/>
          <p:cNvSpPr txBox="1">
            <a:spLocks noChangeArrowheads="1"/>
          </p:cNvSpPr>
          <p:nvPr/>
        </p:nvSpPr>
        <p:spPr bwMode="auto">
          <a:xfrm>
            <a:off x="1714500" y="3055938"/>
            <a:ext cx="647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1978</a:t>
            </a:r>
          </a:p>
        </p:txBody>
      </p:sp>
      <p:cxnSp>
        <p:nvCxnSpPr>
          <p:cNvPr id="47" name="Egyenes összekötő 48"/>
          <p:cNvCxnSpPr/>
          <p:nvPr/>
        </p:nvCxnSpPr>
        <p:spPr>
          <a:xfrm>
            <a:off x="2024063" y="3397250"/>
            <a:ext cx="0" cy="54133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24" name="Szövegdoboz 47"/>
          <p:cNvSpPr txBox="1">
            <a:spLocks noChangeArrowheads="1"/>
          </p:cNvSpPr>
          <p:nvPr/>
        </p:nvSpPr>
        <p:spPr bwMode="auto">
          <a:xfrm>
            <a:off x="2722563" y="3216275"/>
            <a:ext cx="647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1600">
                <a:solidFill>
                  <a:srgbClr val="595959"/>
                </a:solidFill>
                <a:cs typeface="Arial" charset="0"/>
              </a:rPr>
              <a:t>19</a:t>
            </a:r>
            <a:r>
              <a:rPr lang="es-ES_tradnl" altLang="en-US" sz="1600">
                <a:solidFill>
                  <a:srgbClr val="595959"/>
                </a:solidFill>
                <a:cs typeface="Arial" charset="0"/>
              </a:rPr>
              <a:t>85</a:t>
            </a:r>
            <a:endParaRPr lang="hu-HU" altLang="en-US" sz="1600">
              <a:solidFill>
                <a:srgbClr val="595959"/>
              </a:solidFill>
              <a:cs typeface="Arial" charset="0"/>
            </a:endParaRPr>
          </a:p>
        </p:txBody>
      </p:sp>
      <p:cxnSp>
        <p:nvCxnSpPr>
          <p:cNvPr id="50" name="Egyenes összekötő 48"/>
          <p:cNvCxnSpPr/>
          <p:nvPr/>
        </p:nvCxnSpPr>
        <p:spPr>
          <a:xfrm>
            <a:off x="3043238" y="3560763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26" name="ZoneTexte 2"/>
          <p:cNvSpPr txBox="1">
            <a:spLocks noChangeArrowheads="1"/>
          </p:cNvSpPr>
          <p:nvPr/>
        </p:nvSpPr>
        <p:spPr bwMode="auto">
          <a:xfrm>
            <a:off x="7143750" y="2822575"/>
            <a:ext cx="118903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>
                <a:solidFill>
                  <a:srgbClr val="002060"/>
                </a:solidFill>
                <a:latin typeface="HelveticaNeueLT Std"/>
                <a:cs typeface="Arial" charset="0"/>
              </a:rPr>
              <a:t>Model Code</a:t>
            </a:r>
          </a:p>
        </p:txBody>
      </p:sp>
      <p:sp>
        <p:nvSpPr>
          <p:cNvPr id="102427" name="Szövegdoboz 47"/>
          <p:cNvSpPr txBox="1">
            <a:spLocks noChangeArrowheads="1"/>
          </p:cNvSpPr>
          <p:nvPr/>
        </p:nvSpPr>
        <p:spPr bwMode="auto">
          <a:xfrm>
            <a:off x="5475288" y="3217863"/>
            <a:ext cx="647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altLang="en-US" sz="1600">
                <a:solidFill>
                  <a:srgbClr val="595959"/>
                </a:solidFill>
                <a:cs typeface="Arial" charset="0"/>
              </a:rPr>
              <a:t>2006</a:t>
            </a:r>
            <a:endParaRPr lang="hu-HU" altLang="en-US" sz="1600">
              <a:solidFill>
                <a:srgbClr val="595959"/>
              </a:solidFill>
              <a:cs typeface="Arial" charset="0"/>
            </a:endParaRPr>
          </a:p>
        </p:txBody>
      </p:sp>
      <p:cxnSp>
        <p:nvCxnSpPr>
          <p:cNvPr id="54" name="Egyenes összekötő 48"/>
          <p:cNvCxnSpPr/>
          <p:nvPr/>
        </p:nvCxnSpPr>
        <p:spPr>
          <a:xfrm>
            <a:off x="5795963" y="3562350"/>
            <a:ext cx="0" cy="53975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29" name="Szövegdoboz 47"/>
          <p:cNvSpPr txBox="1">
            <a:spLocks noChangeArrowheads="1"/>
          </p:cNvSpPr>
          <p:nvPr/>
        </p:nvSpPr>
        <p:spPr bwMode="auto">
          <a:xfrm rot="-5400000">
            <a:off x="1213644" y="1905794"/>
            <a:ext cx="6477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en-US" sz="600">
                <a:solidFill>
                  <a:srgbClr val="FFFFFF"/>
                </a:solidFill>
                <a:cs typeface="Arial" charset="0"/>
              </a:rPr>
              <a:t>1978</a:t>
            </a:r>
          </a:p>
        </p:txBody>
      </p:sp>
      <p:pic>
        <p:nvPicPr>
          <p:cNvPr id="102430" name="Picture 2"/>
          <p:cNvPicPr>
            <a:picLocks noChangeAspect="1" noChangeArrowheads="1"/>
          </p:cNvPicPr>
          <p:nvPr/>
        </p:nvPicPr>
        <p:blipFill>
          <a:blip r:embed="rId9" cstate="print"/>
          <a:srcRect r="78392"/>
          <a:stretch>
            <a:fillRect/>
          </a:stretch>
        </p:blipFill>
        <p:spPr bwMode="auto">
          <a:xfrm>
            <a:off x="323850" y="1484313"/>
            <a:ext cx="110172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332510" y="184355"/>
          <a:ext cx="64462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3462338" y="2060575"/>
            <a:ext cx="0" cy="32385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rot="16200000" flipH="1">
            <a:off x="6480175" y="1935163"/>
            <a:ext cx="1749425" cy="1279525"/>
          </a:xfrm>
          <a:prstGeom prst="bentConnector3">
            <a:avLst>
              <a:gd name="adj1" fmla="val 668"/>
            </a:avLst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452" name="TextBox 3"/>
          <p:cNvSpPr txBox="1">
            <a:spLocks noChangeArrowheads="1"/>
          </p:cNvSpPr>
          <p:nvPr/>
        </p:nvSpPr>
        <p:spPr bwMode="auto">
          <a:xfrm>
            <a:off x="6996113" y="15811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Left Bracket 13"/>
          <p:cNvSpPr/>
          <p:nvPr/>
        </p:nvSpPr>
        <p:spPr>
          <a:xfrm rot="5400000">
            <a:off x="6793706" y="2172494"/>
            <a:ext cx="201613" cy="3000375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4454" name="TextBox 14"/>
          <p:cNvSpPr txBox="1">
            <a:spLocks noChangeArrowheads="1"/>
          </p:cNvSpPr>
          <p:nvPr/>
        </p:nvSpPr>
        <p:spPr bwMode="auto">
          <a:xfrm>
            <a:off x="5843588" y="3270250"/>
            <a:ext cx="1920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5557"/>
                </a:solidFill>
                <a:latin typeface="Calibri" pitchFamily="34" charset="0"/>
                <a:cs typeface="Arial" charset="0"/>
              </a:rPr>
              <a:t>Materials &amp; production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73400" y="3816350"/>
            <a:ext cx="1439863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Existing Concrete Structures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574800" y="3816350"/>
            <a:ext cx="1439863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Analysis &amp; design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200" y="3816350"/>
            <a:ext cx="1439863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Concrete structures</a:t>
            </a:r>
          </a:p>
        </p:txBody>
      </p:sp>
      <p:sp>
        <p:nvSpPr>
          <p:cNvPr id="23" name="Left Bracket 22"/>
          <p:cNvSpPr/>
          <p:nvPr/>
        </p:nvSpPr>
        <p:spPr>
          <a:xfrm rot="5400000">
            <a:off x="2298700" y="2098675"/>
            <a:ext cx="203200" cy="3149600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4459" name="TextBox 23"/>
          <p:cNvSpPr txBox="1">
            <a:spLocks noChangeArrowheads="1"/>
          </p:cNvSpPr>
          <p:nvPr/>
        </p:nvSpPr>
        <p:spPr bwMode="auto">
          <a:xfrm>
            <a:off x="1422400" y="3270250"/>
            <a:ext cx="1765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5557"/>
                </a:solidFill>
                <a:latin typeface="Calibri" pitchFamily="34" charset="0"/>
                <a:cs typeface="Arial" charset="0"/>
              </a:rPr>
              <a:t>Planning &amp; execution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62863" y="3816350"/>
            <a:ext cx="1439862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Prefabrication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3313" y="3816350"/>
            <a:ext cx="1439862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Reinforcement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05350" y="3816350"/>
            <a:ext cx="1439863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Concrete &amp; concrete technology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171825" y="5229225"/>
            <a:ext cx="1439863" cy="863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Durability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579563" y="5229225"/>
            <a:ext cx="1439862" cy="863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Sustainability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51488" y="5229225"/>
            <a:ext cx="1439862" cy="863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Dissemination of knowledge</a:t>
            </a:r>
          </a:p>
        </p:txBody>
      </p:sp>
      <p:sp>
        <p:nvSpPr>
          <p:cNvPr id="31" name="Left Bracket 30"/>
          <p:cNvSpPr/>
          <p:nvPr/>
        </p:nvSpPr>
        <p:spPr>
          <a:xfrm rot="5400000">
            <a:off x="3018631" y="4269582"/>
            <a:ext cx="153987" cy="1765300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4467" name="TextBox 32"/>
          <p:cNvSpPr txBox="1">
            <a:spLocks noChangeArrowheads="1"/>
          </p:cNvSpPr>
          <p:nvPr/>
        </p:nvSpPr>
        <p:spPr bwMode="auto">
          <a:xfrm>
            <a:off x="1866900" y="4779963"/>
            <a:ext cx="2159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5557"/>
                </a:solidFill>
                <a:latin typeface="Calibri" pitchFamily="34" charset="0"/>
                <a:cs typeface="Arial" charset="0"/>
              </a:rPr>
              <a:t>Sustainability &amp; durability </a:t>
            </a:r>
          </a:p>
        </p:txBody>
      </p:sp>
      <p:sp>
        <p:nvSpPr>
          <p:cNvPr id="104468" name="TextBox 33"/>
          <p:cNvSpPr txBox="1">
            <a:spLocks noChangeArrowheads="1"/>
          </p:cNvSpPr>
          <p:nvPr/>
        </p:nvSpPr>
        <p:spPr bwMode="auto">
          <a:xfrm>
            <a:off x="5907088" y="4779963"/>
            <a:ext cx="2041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5557"/>
                </a:solidFill>
                <a:latin typeface="Calibri" pitchFamily="34" charset="0"/>
                <a:cs typeface="Arial" charset="0"/>
              </a:rPr>
              <a:t>Education &amp; publications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77088" y="5216525"/>
            <a:ext cx="1439862" cy="863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COM10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Model Codes</a:t>
            </a:r>
          </a:p>
        </p:txBody>
      </p:sp>
      <p:sp>
        <p:nvSpPr>
          <p:cNvPr id="35" name="Left Bracket 34"/>
          <p:cNvSpPr/>
          <p:nvPr/>
        </p:nvSpPr>
        <p:spPr>
          <a:xfrm rot="5400000">
            <a:off x="6993731" y="4269582"/>
            <a:ext cx="153987" cy="1765300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4471" name="2 Marcador de contenido"/>
          <p:cNvSpPr txBox="1">
            <a:spLocks/>
          </p:cNvSpPr>
          <p:nvPr/>
        </p:nvSpPr>
        <p:spPr bwMode="auto">
          <a:xfrm>
            <a:off x="152400" y="-117475"/>
            <a:ext cx="57261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THE</a:t>
            </a:r>
            <a:r>
              <a:rPr lang="en-US" sz="28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800" i="1">
                <a:solidFill>
                  <a:srgbClr val="25786B"/>
                </a:solidFill>
                <a:latin typeface="Calibri" pitchFamily="34" charset="0"/>
              </a:rPr>
              <a:t>fib’s</a:t>
            </a:r>
            <a:r>
              <a:rPr lang="en-US" sz="20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STRUCTURE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828675" y="1484785"/>
          <a:ext cx="8315325" cy="3763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649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49225" y="125413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2000" smtClean="0">
                <a:solidFill>
                  <a:srgbClr val="0004AC"/>
                </a:solidFill>
              </a:rPr>
              <a:t>DECISION OF THE TECHNICAL COUNCIL, June 2016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073275" y="4883150"/>
            <a:ext cx="6518275" cy="566738"/>
            <a:chOff x="2073351" y="5023714"/>
            <a:chExt cx="6517755" cy="567325"/>
          </a:xfrm>
        </p:grpSpPr>
        <p:sp>
          <p:nvSpPr>
            <p:cNvPr id="10" name="Left Brace 9"/>
            <p:cNvSpPr/>
            <p:nvPr/>
          </p:nvSpPr>
          <p:spPr>
            <a:xfrm rot="16200000">
              <a:off x="5217811" y="1879254"/>
              <a:ext cx="228837" cy="6517755"/>
            </a:xfrm>
            <a:prstGeom prst="leftBrac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511" name="TextBox 10"/>
            <p:cNvSpPr txBox="1">
              <a:spLocks noChangeArrowheads="1"/>
            </p:cNvSpPr>
            <p:nvPr/>
          </p:nvSpPr>
          <p:spPr bwMode="auto">
            <a:xfrm>
              <a:off x="3241336" y="5252485"/>
              <a:ext cx="446048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005557"/>
                  </a:solidFill>
                  <a:cs typeface="Arial" charset="0"/>
                </a:rPr>
                <a:t>when necessary and/or opportunity arises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667375" y="1817688"/>
            <a:ext cx="2470150" cy="1163637"/>
            <a:chOff x="5667153" y="1445136"/>
            <a:chExt cx="2470077" cy="1163442"/>
          </a:xfrm>
        </p:grpSpPr>
        <p:sp>
          <p:nvSpPr>
            <p:cNvPr id="106507" name="TextBox 13"/>
            <p:cNvSpPr txBox="1">
              <a:spLocks noChangeArrowheads="1"/>
            </p:cNvSpPr>
            <p:nvPr/>
          </p:nvSpPr>
          <p:spPr bwMode="auto">
            <a:xfrm>
              <a:off x="6504779" y="2300801"/>
              <a:ext cx="15536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rgbClr val="595959"/>
                  </a:solidFill>
                  <a:cs typeface="Arial" charset="0"/>
                </a:rPr>
                <a:t>to be disbanded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667153" y="1916544"/>
              <a:ext cx="693717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6425956" y="1445136"/>
              <a:ext cx="1711274" cy="896787"/>
            </a:xfrm>
            <a:prstGeom prst="roundRect">
              <a:avLst/>
            </a:prstGeom>
            <a:solidFill>
              <a:schemeClr val="accent1">
                <a:lumMod val="50000"/>
                <a:alpha val="8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MC2020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Core Group</a:t>
              </a:r>
            </a:p>
          </p:txBody>
        </p:sp>
      </p:grp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225425" y="4913313"/>
            <a:ext cx="1843088" cy="755650"/>
            <a:chOff x="2045168" y="5023715"/>
            <a:chExt cx="1842804" cy="755068"/>
          </a:xfrm>
        </p:grpSpPr>
        <p:sp>
          <p:nvSpPr>
            <p:cNvPr id="18" name="Left Brace 9"/>
            <p:cNvSpPr/>
            <p:nvPr/>
          </p:nvSpPr>
          <p:spPr>
            <a:xfrm rot="16200000">
              <a:off x="2893598" y="4322900"/>
              <a:ext cx="134833" cy="1536463"/>
            </a:xfrm>
            <a:prstGeom prst="leftBrace">
              <a:avLst>
                <a:gd name="adj1" fmla="val 45515"/>
                <a:gd name="adj2" fmla="val 50000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506" name="TextBox 10"/>
            <p:cNvSpPr txBox="1">
              <a:spLocks noChangeArrowheads="1"/>
            </p:cNvSpPr>
            <p:nvPr/>
          </p:nvSpPr>
          <p:spPr bwMode="auto">
            <a:xfrm>
              <a:off x="2045168" y="5194008"/>
              <a:ext cx="184280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1F497D"/>
                  </a:solidFill>
                  <a:cs typeface="Arial" charset="0"/>
                </a:rPr>
                <a:t>overarching </a:t>
              </a:r>
            </a:p>
            <a:p>
              <a:pPr algn="ctr"/>
              <a:r>
                <a:rPr lang="en-US" sz="1600" b="1">
                  <a:solidFill>
                    <a:srgbClr val="1F497D"/>
                  </a:solidFill>
                  <a:cs typeface="Arial" charset="0"/>
                </a:rPr>
                <a:t>document/code 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147888" y="1922463"/>
            <a:ext cx="946150" cy="669925"/>
            <a:chOff x="2147777" y="2211572"/>
            <a:chExt cx="946297" cy="669851"/>
          </a:xfrm>
        </p:grpSpPr>
        <p:sp>
          <p:nvSpPr>
            <p:cNvPr id="5" name="Right Arrow 4"/>
            <p:cNvSpPr/>
            <p:nvPr/>
          </p:nvSpPr>
          <p:spPr>
            <a:xfrm>
              <a:off x="2147777" y="2487766"/>
              <a:ext cx="946297" cy="393657"/>
            </a:xfrm>
            <a:prstGeom prst="rightArrow">
              <a:avLst/>
            </a:prstGeom>
            <a:solidFill>
              <a:srgbClr val="005557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6504" name="TextBox 20"/>
            <p:cNvSpPr txBox="1">
              <a:spLocks noChangeArrowheads="1"/>
            </p:cNvSpPr>
            <p:nvPr/>
          </p:nvSpPr>
          <p:spPr bwMode="auto">
            <a:xfrm>
              <a:off x="2329018" y="2211572"/>
              <a:ext cx="58381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404040"/>
                  </a:solidFill>
                  <a:cs typeface="Arial" charset="0"/>
                </a:rPr>
                <a:t>new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B1332C-2AF2-E442-9F1A-AA7BB2583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2D5108-A30C-554D-979B-070E4271E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A0A6E2-B79B-8944-97DF-ACDE6213D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F39C77-F0B4-2F4C-A1D8-BFADEE828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BF9B93-E815-4541-AA2C-111F05C14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388BE6-E4B3-5143-BA4F-C60B414A3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80661C-56BD-A947-A0B9-105A298B0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1C09E4-AD5E-0241-A328-15B788622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CF60B5-2580-234C-8F3C-ADAFCE7724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511D01-D8C2-CF45-9E84-D18875CA1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69E161-CF8B-1440-97D0-76DC4BAE0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AtOnc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Content Placeholder 6"/>
          <p:cNvSpPr>
            <a:spLocks noGrp="1"/>
          </p:cNvSpPr>
          <p:nvPr>
            <p:ph idx="4294967295"/>
          </p:nvPr>
        </p:nvSpPr>
        <p:spPr bwMode="auto">
          <a:xfrm>
            <a:off x="0" y="1298575"/>
            <a:ext cx="8570913" cy="4578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002060"/>
                </a:solidFill>
              </a:rPr>
              <a:t>MC 2020 will be a single, merged structural code for</a:t>
            </a:r>
            <a:r>
              <a:rPr lang="en-US" sz="2400" smtClean="0"/>
              <a:t> </a:t>
            </a:r>
            <a:r>
              <a:rPr lang="en-US" sz="2400" smtClean="0">
                <a:solidFill>
                  <a:srgbClr val="FF0000"/>
                </a:solidFill>
              </a:rPr>
              <a:t>new </a:t>
            </a:r>
            <a:r>
              <a:rPr lang="en-US" sz="2400" i="1" smtClean="0">
                <a:solidFill>
                  <a:srgbClr val="FF0000"/>
                </a:solidFill>
              </a:rPr>
              <a:t>and</a:t>
            </a:r>
            <a:r>
              <a:rPr lang="en-US" sz="2400" smtClean="0">
                <a:solidFill>
                  <a:srgbClr val="FF0000"/>
                </a:solidFill>
              </a:rPr>
              <a:t> existing structures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002060"/>
                </a:solidFill>
              </a:rPr>
              <a:t>It has to present </a:t>
            </a:r>
            <a:r>
              <a:rPr lang="en-US" sz="2400" smtClean="0">
                <a:solidFill>
                  <a:srgbClr val="FF0000"/>
                </a:solidFill>
              </a:rPr>
              <a:t>general and more rational models more</a:t>
            </a:r>
            <a:r>
              <a:rPr lang="en-US" sz="2400" smtClean="0">
                <a:solidFill>
                  <a:srgbClr val="002060"/>
                </a:solidFill>
              </a:rPr>
              <a:t>, removing all heritage from previous empirical design rules (MC2010 was an important step forward, but further steps are possible, and needed)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002060"/>
                </a:solidFill>
              </a:rPr>
              <a:t>It will be an </a:t>
            </a:r>
            <a:r>
              <a:rPr lang="en-US" sz="2400" smtClean="0">
                <a:solidFill>
                  <a:srgbClr val="FF0000"/>
                </a:solidFill>
              </a:rPr>
              <a:t>operational model code and oriented towards practical needs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002060"/>
                </a:solidFill>
              </a:rPr>
              <a:t>It will recognize the needs of engineering communities around the world. MC 2020 has to be a </a:t>
            </a:r>
            <a:r>
              <a:rPr lang="en-US" sz="2400" smtClean="0">
                <a:solidFill>
                  <a:srgbClr val="FF0000"/>
                </a:solidFill>
              </a:rPr>
              <a:t>real International Code</a:t>
            </a:r>
            <a:r>
              <a:rPr lang="en-US" sz="240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8546" name="2 Marcador de contenido"/>
          <p:cNvSpPr txBox="1">
            <a:spLocks/>
          </p:cNvSpPr>
          <p:nvPr/>
        </p:nvSpPr>
        <p:spPr bwMode="auto">
          <a:xfrm>
            <a:off x="215900" y="-252413"/>
            <a:ext cx="8154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6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24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Content Placeholder 6"/>
          <p:cNvSpPr>
            <a:spLocks noGrp="1"/>
          </p:cNvSpPr>
          <p:nvPr>
            <p:ph idx="4294967295"/>
          </p:nvPr>
        </p:nvSpPr>
        <p:spPr bwMode="auto">
          <a:xfrm>
            <a:off x="266700" y="1298575"/>
            <a:ext cx="8570913" cy="4578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002060"/>
                </a:solidFill>
              </a:rPr>
              <a:t>MC 2020 will be a single, merged structural code for</a:t>
            </a:r>
            <a:r>
              <a:rPr lang="en-US" sz="2400" smtClean="0"/>
              <a:t> </a:t>
            </a:r>
            <a:r>
              <a:rPr lang="en-US" sz="2400" smtClean="0">
                <a:solidFill>
                  <a:srgbClr val="FF0000"/>
                </a:solidFill>
              </a:rPr>
              <a:t>new </a:t>
            </a:r>
            <a:r>
              <a:rPr lang="en-US" sz="2400" i="1" smtClean="0">
                <a:solidFill>
                  <a:srgbClr val="FF0000"/>
                </a:solidFill>
              </a:rPr>
              <a:t>and</a:t>
            </a:r>
            <a:r>
              <a:rPr lang="en-US" sz="2400" smtClean="0">
                <a:solidFill>
                  <a:srgbClr val="FF0000"/>
                </a:solidFill>
              </a:rPr>
              <a:t> existing structures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It has to present more general and more rational models, removing all heritage from previous empirical design rules (MC2010 was an important step forward, but further steps are possible, and needed)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It will be an operational model code and oriented towards practical needs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It will recognize the needs of engineering communities around the world. MC 2020 has to be a real International Code.</a:t>
            </a:r>
          </a:p>
        </p:txBody>
      </p:sp>
      <p:sp>
        <p:nvSpPr>
          <p:cNvPr id="109570" name="2 Marcador de contenido"/>
          <p:cNvSpPr txBox="1">
            <a:spLocks/>
          </p:cNvSpPr>
          <p:nvPr/>
        </p:nvSpPr>
        <p:spPr bwMode="auto">
          <a:xfrm>
            <a:off x="215900" y="-252413"/>
            <a:ext cx="8154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6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24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/>
            </a:extLst>
          </a:blip>
          <a:srcRect/>
          <a:stretch/>
        </p:blipFill>
        <p:spPr>
          <a:xfrm>
            <a:off x="1364376" y="795620"/>
            <a:ext cx="7308273" cy="4991187"/>
          </a:xfrm>
          <a:prstGeom prst="snip1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0" y="2084388"/>
            <a:ext cx="4073525" cy="4773612"/>
          </a:xfrm>
          <a:custGeom>
            <a:avLst/>
            <a:gdLst>
              <a:gd name="connsiteX0" fmla="*/ 0 w 4462272"/>
              <a:gd name="connsiteY0" fmla="*/ 0 h 5410200"/>
              <a:gd name="connsiteX1" fmla="*/ 3718545 w 4462272"/>
              <a:gd name="connsiteY1" fmla="*/ 0 h 5410200"/>
              <a:gd name="connsiteX2" fmla="*/ 4462272 w 4462272"/>
              <a:gd name="connsiteY2" fmla="*/ 743727 h 5410200"/>
              <a:gd name="connsiteX3" fmla="*/ 4462272 w 4462272"/>
              <a:gd name="connsiteY3" fmla="*/ 5410200 h 5410200"/>
              <a:gd name="connsiteX4" fmla="*/ 0 w 4462272"/>
              <a:gd name="connsiteY4" fmla="*/ 5410200 h 5410200"/>
              <a:gd name="connsiteX5" fmla="*/ 0 w 4462272"/>
              <a:gd name="connsiteY5" fmla="*/ 0 h 5410200"/>
              <a:gd name="connsiteX0" fmla="*/ 0 w 4462272"/>
              <a:gd name="connsiteY0" fmla="*/ 0 h 5410200"/>
              <a:gd name="connsiteX1" fmla="*/ 3718545 w 4462272"/>
              <a:gd name="connsiteY1" fmla="*/ 0 h 5410200"/>
              <a:gd name="connsiteX2" fmla="*/ 4462272 w 4462272"/>
              <a:gd name="connsiteY2" fmla="*/ 743727 h 5410200"/>
              <a:gd name="connsiteX3" fmla="*/ 4462272 w 4462272"/>
              <a:gd name="connsiteY3" fmla="*/ 5410200 h 5410200"/>
              <a:gd name="connsiteX4" fmla="*/ 0 w 4462272"/>
              <a:gd name="connsiteY4" fmla="*/ 5410200 h 5410200"/>
              <a:gd name="connsiteX5" fmla="*/ 0 w 4462272"/>
              <a:gd name="connsiteY5" fmla="*/ 0 h 5410200"/>
              <a:gd name="connsiteX0" fmla="*/ 0 w 4462272"/>
              <a:gd name="connsiteY0" fmla="*/ 0 h 5429250"/>
              <a:gd name="connsiteX1" fmla="*/ 3718545 w 4462272"/>
              <a:gd name="connsiteY1" fmla="*/ 0 h 5429250"/>
              <a:gd name="connsiteX2" fmla="*/ 4462272 w 4462272"/>
              <a:gd name="connsiteY2" fmla="*/ 743727 h 5429250"/>
              <a:gd name="connsiteX3" fmla="*/ 4462272 w 4462272"/>
              <a:gd name="connsiteY3" fmla="*/ 5429250 h 5429250"/>
              <a:gd name="connsiteX4" fmla="*/ 0 w 4462272"/>
              <a:gd name="connsiteY4" fmla="*/ 5410200 h 5429250"/>
              <a:gd name="connsiteX5" fmla="*/ 0 w 4462272"/>
              <a:gd name="connsiteY5" fmla="*/ 0 h 5429250"/>
              <a:gd name="connsiteX0" fmla="*/ 4462272 w 4553712"/>
              <a:gd name="connsiteY0" fmla="*/ 5429250 h 5520690"/>
              <a:gd name="connsiteX1" fmla="*/ 0 w 4553712"/>
              <a:gd name="connsiteY1" fmla="*/ 5410200 h 5520690"/>
              <a:gd name="connsiteX2" fmla="*/ 0 w 4553712"/>
              <a:gd name="connsiteY2" fmla="*/ 0 h 5520690"/>
              <a:gd name="connsiteX3" fmla="*/ 3718545 w 4553712"/>
              <a:gd name="connsiteY3" fmla="*/ 0 h 5520690"/>
              <a:gd name="connsiteX4" fmla="*/ 4462272 w 4553712"/>
              <a:gd name="connsiteY4" fmla="*/ 743727 h 5520690"/>
              <a:gd name="connsiteX5" fmla="*/ 4553712 w 4553712"/>
              <a:gd name="connsiteY5" fmla="*/ 5520690 h 5520690"/>
              <a:gd name="connsiteX0" fmla="*/ 4462272 w 4496562"/>
              <a:gd name="connsiteY0" fmla="*/ 5429250 h 5429250"/>
              <a:gd name="connsiteX1" fmla="*/ 0 w 4496562"/>
              <a:gd name="connsiteY1" fmla="*/ 5410200 h 5429250"/>
              <a:gd name="connsiteX2" fmla="*/ 0 w 4496562"/>
              <a:gd name="connsiteY2" fmla="*/ 0 h 5429250"/>
              <a:gd name="connsiteX3" fmla="*/ 3718545 w 4496562"/>
              <a:gd name="connsiteY3" fmla="*/ 0 h 5429250"/>
              <a:gd name="connsiteX4" fmla="*/ 4462272 w 4496562"/>
              <a:gd name="connsiteY4" fmla="*/ 743727 h 5429250"/>
              <a:gd name="connsiteX5" fmla="*/ 4496562 w 4496562"/>
              <a:gd name="connsiteY5" fmla="*/ 3939540 h 5429250"/>
              <a:gd name="connsiteX0" fmla="*/ 3033522 w 4496562"/>
              <a:gd name="connsiteY0" fmla="*/ 5448300 h 5448300"/>
              <a:gd name="connsiteX1" fmla="*/ 0 w 4496562"/>
              <a:gd name="connsiteY1" fmla="*/ 5410200 h 5448300"/>
              <a:gd name="connsiteX2" fmla="*/ 0 w 4496562"/>
              <a:gd name="connsiteY2" fmla="*/ 0 h 5448300"/>
              <a:gd name="connsiteX3" fmla="*/ 3718545 w 4496562"/>
              <a:gd name="connsiteY3" fmla="*/ 0 h 5448300"/>
              <a:gd name="connsiteX4" fmla="*/ 4462272 w 4496562"/>
              <a:gd name="connsiteY4" fmla="*/ 743727 h 5448300"/>
              <a:gd name="connsiteX5" fmla="*/ 4496562 w 4496562"/>
              <a:gd name="connsiteY5" fmla="*/ 3939540 h 5448300"/>
              <a:gd name="connsiteX0" fmla="*/ 3204972 w 4496562"/>
              <a:gd name="connsiteY0" fmla="*/ 5391150 h 5410200"/>
              <a:gd name="connsiteX1" fmla="*/ 0 w 4496562"/>
              <a:gd name="connsiteY1" fmla="*/ 5410200 h 5410200"/>
              <a:gd name="connsiteX2" fmla="*/ 0 w 4496562"/>
              <a:gd name="connsiteY2" fmla="*/ 0 h 5410200"/>
              <a:gd name="connsiteX3" fmla="*/ 3718545 w 4496562"/>
              <a:gd name="connsiteY3" fmla="*/ 0 h 5410200"/>
              <a:gd name="connsiteX4" fmla="*/ 4462272 w 4496562"/>
              <a:gd name="connsiteY4" fmla="*/ 743727 h 5410200"/>
              <a:gd name="connsiteX5" fmla="*/ 4496562 w 4496562"/>
              <a:gd name="connsiteY5" fmla="*/ 3939540 h 5410200"/>
              <a:gd name="connsiteX0" fmla="*/ 3204972 w 4496562"/>
              <a:gd name="connsiteY0" fmla="*/ 5391150 h 5410200"/>
              <a:gd name="connsiteX1" fmla="*/ 0 w 4496562"/>
              <a:gd name="connsiteY1" fmla="*/ 5410200 h 5410200"/>
              <a:gd name="connsiteX2" fmla="*/ 0 w 4496562"/>
              <a:gd name="connsiteY2" fmla="*/ 0 h 5410200"/>
              <a:gd name="connsiteX3" fmla="*/ 3718545 w 4496562"/>
              <a:gd name="connsiteY3" fmla="*/ 0 h 5410200"/>
              <a:gd name="connsiteX4" fmla="*/ 4481322 w 4496562"/>
              <a:gd name="connsiteY4" fmla="*/ 19827 h 5410200"/>
              <a:gd name="connsiteX5" fmla="*/ 4496562 w 4496562"/>
              <a:gd name="connsiteY5" fmla="*/ 3939540 h 5410200"/>
              <a:gd name="connsiteX0" fmla="*/ 3204972 w 4481322"/>
              <a:gd name="connsiteY0" fmla="*/ 5391150 h 5410200"/>
              <a:gd name="connsiteX1" fmla="*/ 0 w 4481322"/>
              <a:gd name="connsiteY1" fmla="*/ 5410200 h 5410200"/>
              <a:gd name="connsiteX2" fmla="*/ 0 w 4481322"/>
              <a:gd name="connsiteY2" fmla="*/ 0 h 5410200"/>
              <a:gd name="connsiteX3" fmla="*/ 3718545 w 4481322"/>
              <a:gd name="connsiteY3" fmla="*/ 0 h 5410200"/>
              <a:gd name="connsiteX4" fmla="*/ 4481322 w 4481322"/>
              <a:gd name="connsiteY4" fmla="*/ 19827 h 5410200"/>
              <a:gd name="connsiteX5" fmla="*/ 4477512 w 4481322"/>
              <a:gd name="connsiteY5" fmla="*/ 3939540 h 5410200"/>
              <a:gd name="connsiteX0" fmla="*/ 2538222 w 4481322"/>
              <a:gd name="connsiteY0" fmla="*/ 5410200 h 5410200"/>
              <a:gd name="connsiteX1" fmla="*/ 0 w 4481322"/>
              <a:gd name="connsiteY1" fmla="*/ 5410200 h 5410200"/>
              <a:gd name="connsiteX2" fmla="*/ 0 w 4481322"/>
              <a:gd name="connsiteY2" fmla="*/ 0 h 5410200"/>
              <a:gd name="connsiteX3" fmla="*/ 3718545 w 4481322"/>
              <a:gd name="connsiteY3" fmla="*/ 0 h 5410200"/>
              <a:gd name="connsiteX4" fmla="*/ 4481322 w 4481322"/>
              <a:gd name="connsiteY4" fmla="*/ 19827 h 5410200"/>
              <a:gd name="connsiteX5" fmla="*/ 4477512 w 4481322"/>
              <a:gd name="connsiteY5" fmla="*/ 3939540 h 5410200"/>
              <a:gd name="connsiteX0" fmla="*/ 2538222 w 4481322"/>
              <a:gd name="connsiteY0" fmla="*/ 5410200 h 5410200"/>
              <a:gd name="connsiteX1" fmla="*/ 0 w 4481322"/>
              <a:gd name="connsiteY1" fmla="*/ 5410200 h 5410200"/>
              <a:gd name="connsiteX2" fmla="*/ 0 w 4481322"/>
              <a:gd name="connsiteY2" fmla="*/ 0 h 5410200"/>
              <a:gd name="connsiteX3" fmla="*/ 3718545 w 4481322"/>
              <a:gd name="connsiteY3" fmla="*/ 0 h 5410200"/>
              <a:gd name="connsiteX4" fmla="*/ 4481322 w 4481322"/>
              <a:gd name="connsiteY4" fmla="*/ 19827 h 5410200"/>
              <a:gd name="connsiteX5" fmla="*/ 4477512 w 4481322"/>
              <a:gd name="connsiteY5" fmla="*/ 344424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1322" h="5410200">
                <a:moveTo>
                  <a:pt x="2538222" y="5410200"/>
                </a:moveTo>
                <a:lnTo>
                  <a:pt x="0" y="5410200"/>
                </a:lnTo>
                <a:lnTo>
                  <a:pt x="0" y="0"/>
                </a:lnTo>
                <a:lnTo>
                  <a:pt x="3718545" y="0"/>
                </a:lnTo>
                <a:lnTo>
                  <a:pt x="4481322" y="19827"/>
                </a:lnTo>
                <a:cubicBezTo>
                  <a:pt x="4481322" y="1581668"/>
                  <a:pt x="4477512" y="3444240"/>
                  <a:pt x="4477512" y="3444240"/>
                </a:cubicBezTo>
              </a:path>
            </a:pathLst>
          </a:custGeom>
          <a:solidFill>
            <a:schemeClr val="tx2">
              <a:lumMod val="50000"/>
              <a:alpha val="85000"/>
            </a:schemeClr>
          </a:solidFill>
        </p:spPr>
        <p:txBody>
          <a:bodyPr lIns="82058" tIns="41029" rIns="82058" bIns="41029" anchor="b"/>
          <a:lstStyle/>
          <a:p>
            <a:pPr marL="485775" indent="0" eaLnBrk="1" hangingPunct="1">
              <a:buFont typeface="Arial" charset="0"/>
              <a:buNone/>
              <a:defRPr/>
            </a:pPr>
            <a:r>
              <a:rPr lang="en-AU" sz="1400" b="1" i="1" smtClean="0">
                <a:solidFill>
                  <a:schemeClr val="bg1"/>
                </a:solidFill>
              </a:rPr>
              <a:t>Dr Steve Denton</a:t>
            </a:r>
          </a:p>
          <a:p>
            <a:pPr marL="485775" indent="0" eaLnBrk="1" hangingPunct="1">
              <a:buFont typeface="Arial" charset="0"/>
              <a:buNone/>
              <a:defRPr/>
            </a:pPr>
            <a:r>
              <a:rPr lang="en-AU" sz="1400" b="1" i="1" smtClean="0">
                <a:solidFill>
                  <a:schemeClr val="bg1"/>
                </a:solidFill>
              </a:rPr>
              <a:t>Head of Bridges and Ground Engineering, WSP Parsons Brinckerhoff</a:t>
            </a:r>
          </a:p>
          <a:p>
            <a:pPr marL="485775" indent="0" eaLnBrk="1" hangingPunct="1">
              <a:buFont typeface="Arial" charset="0"/>
              <a:buNone/>
              <a:defRPr/>
            </a:pPr>
            <a:r>
              <a:rPr lang="en-AU" sz="1400" b="1" i="1" smtClean="0">
                <a:solidFill>
                  <a:schemeClr val="bg1"/>
                </a:solidFill>
              </a:rPr>
              <a:t>Visiting Professor, University of Bath</a:t>
            </a:r>
          </a:p>
          <a:p>
            <a:pPr marL="485775" indent="0" eaLnBrk="1" hangingPunct="1">
              <a:buFont typeface="Arial" charset="0"/>
              <a:buNone/>
              <a:defRPr/>
            </a:pPr>
            <a:r>
              <a:rPr lang="en-AU" sz="1400" b="1" i="1" smtClean="0">
                <a:solidFill>
                  <a:schemeClr val="bg1"/>
                </a:solidFill>
              </a:rPr>
              <a:t>Chairman, CEN/TC 250</a:t>
            </a:r>
          </a:p>
          <a:p>
            <a:pPr marL="485775" indent="0" eaLnBrk="1" hangingPunct="1">
              <a:buFont typeface="Arial" charset="0"/>
              <a:buNone/>
              <a:defRPr/>
            </a:pPr>
            <a:endParaRPr lang="en-AU" sz="1400" b="1" i="1" smtClean="0">
              <a:solidFill>
                <a:schemeClr val="bg1"/>
              </a:solidFill>
            </a:endParaRPr>
          </a:p>
          <a:p>
            <a:pPr marL="485775" indent="0" eaLnBrk="1" hangingPunct="1">
              <a:buFont typeface="Arial" charset="0"/>
              <a:buNone/>
              <a:defRPr/>
            </a:pPr>
            <a:endParaRPr lang="en-AU" sz="1600" b="1" i="1" smtClean="0">
              <a:solidFill>
                <a:schemeClr val="bg1"/>
              </a:solidFill>
            </a:endParaRPr>
          </a:p>
          <a:p>
            <a:pPr marL="485775" indent="0" eaLnBrk="1" hangingPunct="1">
              <a:buFont typeface="Arial" charset="0"/>
              <a:buNone/>
              <a:defRPr/>
            </a:pPr>
            <a:endParaRPr lang="en-AU" sz="1600" b="1" i="1" smtClean="0">
              <a:solidFill>
                <a:schemeClr val="bg1"/>
              </a:solidFill>
            </a:endParaRPr>
          </a:p>
          <a:p>
            <a:pPr marL="485775" indent="0" eaLnBrk="1" hangingPunct="1">
              <a:buFont typeface="Arial" charset="0"/>
              <a:buNone/>
              <a:defRPr/>
            </a:pPr>
            <a:endParaRPr lang="en-AU" sz="1600" b="1" i="1" smtClean="0">
              <a:solidFill>
                <a:schemeClr val="bg1"/>
              </a:solidFill>
            </a:endParaRPr>
          </a:p>
        </p:txBody>
      </p:sp>
      <p:sp>
        <p:nvSpPr>
          <p:cNvPr id="110595" name="Title 1"/>
          <p:cNvSpPr>
            <a:spLocks noGrp="1"/>
          </p:cNvSpPr>
          <p:nvPr>
            <p:ph type="ctrTitle" idx="4294967295"/>
          </p:nvPr>
        </p:nvSpPr>
        <p:spPr bwMode="auto">
          <a:xfrm rot="10800000" flipV="1">
            <a:off x="554038" y="2101850"/>
            <a:ext cx="3516312" cy="2201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45714" rIns="0" bIns="45714" anchor="b"/>
          <a:lstStyle/>
          <a:p>
            <a:pPr eaLnBrk="1" hangingPunct="1"/>
            <a:r>
              <a:rPr lang="en-AU" sz="3200" smtClean="0">
                <a:solidFill>
                  <a:schemeClr val="bg1"/>
                </a:solidFill>
              </a:rPr>
              <a:t>Advancing fib model code for concrete structures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GB" smtClean="0"/>
              <a:t>1</a:t>
            </a:r>
            <a:r>
              <a:rPr lang="en-GB" baseline="30000" smtClean="0"/>
              <a:t>ST</a:t>
            </a:r>
            <a:r>
              <a:rPr lang="en-GB" smtClean="0"/>
              <a:t> GENERATION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95425" y="2030413"/>
            <a:ext cx="1766888" cy="1208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Design Standards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4813" y="3683000"/>
            <a:ext cx="1408112" cy="8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Assessment Standards</a:t>
            </a:r>
          </a:p>
        </p:txBody>
      </p:sp>
      <p:cxnSp>
        <p:nvCxnSpPr>
          <p:cNvPr id="8" name="Straight Connector 7"/>
          <p:cNvCxnSpPr>
            <a:stCxn id="5" idx="2"/>
            <a:endCxn id="6" idx="0"/>
          </p:cNvCxnSpPr>
          <p:nvPr/>
        </p:nvCxnSpPr>
        <p:spPr>
          <a:xfrm>
            <a:off x="2379663" y="3238500"/>
            <a:ext cx="0" cy="444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Group 72"/>
          <p:cNvGrpSpPr>
            <a:grpSpLocks/>
          </p:cNvGrpSpPr>
          <p:nvPr/>
        </p:nvGrpSpPr>
        <p:grpSpPr bwMode="auto">
          <a:xfrm>
            <a:off x="6754813" y="2508250"/>
            <a:ext cx="2003425" cy="2051050"/>
            <a:chOff x="2555869" y="829850"/>
            <a:chExt cx="2002466" cy="2050474"/>
          </a:xfrm>
        </p:grpSpPr>
        <p:sp>
          <p:nvSpPr>
            <p:cNvPr id="74" name="Oval 73"/>
            <p:cNvSpPr/>
            <p:nvPr/>
          </p:nvSpPr>
          <p:spPr>
            <a:xfrm>
              <a:off x="2555869" y="829850"/>
              <a:ext cx="2002466" cy="2050474"/>
            </a:xfrm>
            <a:prstGeom prst="ellipse">
              <a:avLst/>
            </a:prstGeom>
            <a:solidFill>
              <a:srgbClr val="005D5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Oval 8"/>
            <p:cNvSpPr/>
            <p:nvPr/>
          </p:nvSpPr>
          <p:spPr>
            <a:xfrm>
              <a:off x="2849415" y="1129804"/>
              <a:ext cx="1415372" cy="1450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2933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6600" i="1" dirty="0">
                  <a:solidFill>
                    <a:prstClr val="white"/>
                  </a:solidFill>
                </a:rPr>
                <a:t>fib</a:t>
              </a:r>
            </a:p>
          </p:txBody>
        </p:sp>
      </p:grpSp>
      <p:grpSp>
        <p:nvGrpSpPr>
          <p:cNvPr id="65538" name="Group 81"/>
          <p:cNvGrpSpPr>
            <a:grpSpLocks/>
          </p:cNvGrpSpPr>
          <p:nvPr/>
        </p:nvGrpSpPr>
        <p:grpSpPr bwMode="auto">
          <a:xfrm>
            <a:off x="1588" y="4002088"/>
            <a:ext cx="5884862" cy="1544637"/>
            <a:chOff x="1595" y="4002833"/>
            <a:chExt cx="5884102" cy="1544330"/>
          </a:xfrm>
        </p:grpSpPr>
        <p:sp>
          <p:nvSpPr>
            <p:cNvPr id="65552" name="TextBox 7"/>
            <p:cNvSpPr txBox="1">
              <a:spLocks noChangeArrowheads="1"/>
            </p:cNvSpPr>
            <p:nvPr/>
          </p:nvSpPr>
          <p:spPr bwMode="auto">
            <a:xfrm>
              <a:off x="1595" y="4002833"/>
              <a:ext cx="4248472" cy="1138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400"/>
                </a:spcBef>
              </a:pPr>
              <a:r>
                <a:rPr lang="en-US" sz="1600" b="1">
                  <a:solidFill>
                    <a:srgbClr val="002060"/>
                  </a:solidFill>
                  <a:latin typeface="Calibri" pitchFamily="34" charset="0"/>
                  <a:cs typeface="Arial" charset="0"/>
                </a:rPr>
                <a:t>I</a:t>
              </a:r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nternational Federation </a:t>
              </a:r>
            </a:p>
            <a:p>
              <a:pPr algn="ctr">
                <a:spcBef>
                  <a:spcPts val="400"/>
                </a:spcBef>
              </a:pPr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of Pre-stressing</a:t>
              </a:r>
            </a:p>
            <a:p>
              <a:pPr algn="ctr">
                <a:spcBef>
                  <a:spcPts val="400"/>
                </a:spcBef>
              </a:pPr>
              <a:r>
                <a:rPr lang="en-US" sz="1400">
                  <a:solidFill>
                    <a:srgbClr val="002060"/>
                  </a:solidFill>
                  <a:latin typeface="Calibri" pitchFamily="34" charset="0"/>
                </a:rPr>
                <a:t>Fédération internationale </a:t>
              </a:r>
            </a:p>
            <a:p>
              <a:pPr algn="ctr">
                <a:spcBef>
                  <a:spcPts val="400"/>
                </a:spcBef>
              </a:pPr>
              <a:r>
                <a:rPr lang="en-US" sz="1400">
                  <a:solidFill>
                    <a:srgbClr val="002060"/>
                  </a:solidFill>
                  <a:latin typeface="Calibri" pitchFamily="34" charset="0"/>
                </a:rPr>
                <a:t>de la précontrainte</a:t>
              </a:r>
            </a:p>
          </p:txBody>
        </p:sp>
        <p:sp>
          <p:nvSpPr>
            <p:cNvPr id="65553" name="TextBox 9"/>
            <p:cNvSpPr txBox="1">
              <a:spLocks noChangeArrowheads="1"/>
            </p:cNvSpPr>
            <p:nvPr/>
          </p:nvSpPr>
          <p:spPr bwMode="auto">
            <a:xfrm>
              <a:off x="1821482" y="5239386"/>
              <a:ext cx="5501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1952</a:t>
              </a:r>
            </a:p>
          </p:txBody>
        </p:sp>
        <p:grpSp>
          <p:nvGrpSpPr>
            <p:cNvPr id="65554" name="Group 69"/>
            <p:cNvGrpSpPr>
              <a:grpSpLocks/>
            </p:cNvGrpSpPr>
            <p:nvPr/>
          </p:nvGrpSpPr>
          <p:grpSpPr bwMode="auto">
            <a:xfrm>
              <a:off x="4522622" y="4115334"/>
              <a:ext cx="1363075" cy="1363075"/>
              <a:chOff x="4413828" y="4146864"/>
              <a:chExt cx="1363075" cy="1363075"/>
            </a:xfrm>
          </p:grpSpPr>
          <p:grpSp>
            <p:nvGrpSpPr>
              <p:cNvPr id="65555" name="Group 40"/>
              <p:cNvGrpSpPr>
                <a:grpSpLocks/>
              </p:cNvGrpSpPr>
              <p:nvPr/>
            </p:nvGrpSpPr>
            <p:grpSpPr bwMode="auto">
              <a:xfrm>
                <a:off x="4413828" y="4146864"/>
                <a:ext cx="1363075" cy="1363075"/>
                <a:chOff x="344238" y="2378181"/>
                <a:chExt cx="1363075" cy="1363075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343827" y="2378370"/>
                  <a:ext cx="1363486" cy="1363392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3" name="Oval 4"/>
                <p:cNvSpPr/>
                <p:nvPr/>
              </p:nvSpPr>
              <p:spPr>
                <a:xfrm>
                  <a:off x="543826" y="2578355"/>
                  <a:ext cx="963488" cy="96342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44450" tIns="44450" rIns="44450" bIns="44450" spcCol="1270" anchor="ctr"/>
                <a:lstStyle/>
                <a:p>
                  <a:pPr algn="ctr" defTabSz="155575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3500" spc="140" dirty="0">
                    <a:solidFill>
                      <a:prstClr val="white"/>
                    </a:solidFill>
                    <a:cs typeface="Stencil"/>
                  </a:endParaRPr>
                </a:p>
              </p:txBody>
            </p:sp>
          </p:grpSp>
          <p:grpSp>
            <p:nvGrpSpPr>
              <p:cNvPr id="65556" name="Group 43"/>
              <p:cNvGrpSpPr>
                <a:grpSpLocks/>
              </p:cNvGrpSpPr>
              <p:nvPr/>
            </p:nvGrpSpPr>
            <p:grpSpPr bwMode="auto">
              <a:xfrm>
                <a:off x="4591462" y="4608175"/>
                <a:ext cx="977448" cy="444256"/>
                <a:chOff x="4783557" y="4461932"/>
                <a:chExt cx="977448" cy="444256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5116621" y="4462681"/>
                  <a:ext cx="0" cy="122213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794400" y="4475378"/>
                  <a:ext cx="328571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4799162" y="4462681"/>
                  <a:ext cx="0" cy="420604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4899161" y="4572196"/>
                  <a:ext cx="0" cy="125388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4894400" y="4583307"/>
                  <a:ext cx="234920" cy="158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4907098" y="4778530"/>
                  <a:ext cx="1587" cy="10158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886463" y="4694410"/>
                  <a:ext cx="314284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5194398" y="4462681"/>
                  <a:ext cx="0" cy="234903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4895987" y="4791228"/>
                  <a:ext cx="304761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4783289" y="4892808"/>
                  <a:ext cx="134920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5194398" y="4778530"/>
                  <a:ext cx="0" cy="117452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5288049" y="4797577"/>
                  <a:ext cx="0" cy="111103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288049" y="4462681"/>
                  <a:ext cx="0" cy="234903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5189637" y="4475378"/>
                  <a:ext cx="103174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5275351" y="4694410"/>
                  <a:ext cx="112697" cy="3174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5275351" y="4791228"/>
                  <a:ext cx="128570" cy="3174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5381699" y="4462681"/>
                  <a:ext cx="3175" cy="238078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5380112" y="4475378"/>
                  <a:ext cx="369839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5746777" y="4462681"/>
                  <a:ext cx="3175" cy="331721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484874" y="4791228"/>
                  <a:ext cx="276189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Rectangle 64"/>
                <p:cNvSpPr/>
                <p:nvPr/>
              </p:nvSpPr>
              <p:spPr>
                <a:xfrm>
                  <a:off x="5478524" y="4562673"/>
                  <a:ext cx="180952" cy="125388"/>
                </a:xfrm>
                <a:prstGeom prst="rect">
                  <a:avLst/>
                </a:prstGeom>
                <a:noFill/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5180113" y="4895982"/>
                  <a:ext cx="115872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>
                  <a:off x="5402334" y="4778530"/>
                  <a:ext cx="0" cy="117452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495984" y="4778530"/>
                  <a:ext cx="0" cy="126975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5389636" y="4895982"/>
                  <a:ext cx="115872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539" name="Group 80"/>
          <p:cNvGrpSpPr>
            <a:grpSpLocks/>
          </p:cNvGrpSpPr>
          <p:nvPr/>
        </p:nvGrpSpPr>
        <p:grpSpPr bwMode="auto">
          <a:xfrm>
            <a:off x="185738" y="1609725"/>
            <a:ext cx="5735637" cy="1438275"/>
            <a:chOff x="185683" y="1609166"/>
            <a:chExt cx="5502104" cy="1439325"/>
          </a:xfrm>
        </p:grpSpPr>
        <p:sp>
          <p:nvSpPr>
            <p:cNvPr id="65547" name="TextBox 6"/>
            <p:cNvSpPr txBox="1">
              <a:spLocks noChangeArrowheads="1"/>
            </p:cNvSpPr>
            <p:nvPr/>
          </p:nvSpPr>
          <p:spPr bwMode="auto">
            <a:xfrm>
              <a:off x="185683" y="1832773"/>
              <a:ext cx="3880296" cy="8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Euro-International </a:t>
              </a:r>
            </a:p>
            <a:p>
              <a:pPr algn="ctr">
                <a:spcBef>
                  <a:spcPts val="300"/>
                </a:spcBef>
              </a:pPr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Committee for Concrete </a:t>
              </a:r>
            </a:p>
            <a:p>
              <a:pPr algn="ctr">
                <a:spcBef>
                  <a:spcPts val="300"/>
                </a:spcBef>
              </a:pPr>
              <a:r>
                <a:rPr lang="en-US" sz="1400">
                  <a:solidFill>
                    <a:srgbClr val="002060"/>
                  </a:solidFill>
                  <a:latin typeface="Calibri" pitchFamily="34" charset="0"/>
                </a:rPr>
                <a:t>Comité euro-internationale du béton</a:t>
              </a:r>
            </a:p>
          </p:txBody>
        </p:sp>
        <p:sp>
          <p:nvSpPr>
            <p:cNvPr id="65548" name="TextBox 8"/>
            <p:cNvSpPr txBox="1">
              <a:spLocks noChangeArrowheads="1"/>
            </p:cNvSpPr>
            <p:nvPr/>
          </p:nvSpPr>
          <p:spPr bwMode="auto">
            <a:xfrm>
              <a:off x="1821482" y="2740714"/>
              <a:ext cx="527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1953</a:t>
              </a:r>
            </a:p>
          </p:txBody>
        </p:sp>
        <p:grpSp>
          <p:nvGrpSpPr>
            <p:cNvPr id="65549" name="Group 37"/>
            <p:cNvGrpSpPr>
              <a:grpSpLocks/>
            </p:cNvGrpSpPr>
            <p:nvPr/>
          </p:nvGrpSpPr>
          <p:grpSpPr bwMode="auto">
            <a:xfrm>
              <a:off x="4324712" y="1609166"/>
              <a:ext cx="1363075" cy="1363075"/>
              <a:chOff x="146328" y="28560"/>
              <a:chExt cx="1363075" cy="1363075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146441" y="28560"/>
                <a:ext cx="1362962" cy="1363069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Oval 4"/>
              <p:cNvSpPr/>
              <p:nvPr/>
            </p:nvSpPr>
            <p:spPr>
              <a:xfrm>
                <a:off x="353551" y="47624"/>
                <a:ext cx="963972" cy="9643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44450" tIns="44450" rIns="44450" bIns="44450" spcCol="1270" anchor="ctr"/>
              <a:lstStyle/>
              <a:p>
                <a:pPr algn="ctr" defTabSz="1555750" fontAlgn="auto">
                  <a:lnSpc>
                    <a:spcPct val="150000"/>
                  </a:lnSpc>
                  <a:spcAft>
                    <a:spcPts val="0"/>
                  </a:spcAft>
                  <a:defRPr/>
                </a:pPr>
                <a:r>
                  <a:rPr lang="en-US" sz="3500" i="1" spc="140" dirty="0" err="1">
                    <a:solidFill>
                      <a:prstClr val="white"/>
                    </a:solidFill>
                    <a:cs typeface="Stencil"/>
                  </a:rPr>
                  <a:t>ceb</a:t>
                </a:r>
                <a:endParaRPr lang="en-US" sz="3500" i="1" spc="140" dirty="0">
                  <a:solidFill>
                    <a:prstClr val="white"/>
                  </a:solidFill>
                  <a:cs typeface="Stencil"/>
                </a:endParaRPr>
              </a:p>
            </p:txBody>
          </p:sp>
        </p:grpSp>
      </p:grpSp>
      <p:grpSp>
        <p:nvGrpSpPr>
          <p:cNvPr id="65540" name="Group 70"/>
          <p:cNvGrpSpPr>
            <a:grpSpLocks/>
          </p:cNvGrpSpPr>
          <p:nvPr/>
        </p:nvGrpSpPr>
        <p:grpSpPr bwMode="auto">
          <a:xfrm>
            <a:off x="4808538" y="3138488"/>
            <a:ext cx="790575" cy="790575"/>
            <a:chOff x="622602" y="1477860"/>
            <a:chExt cx="790583" cy="790583"/>
          </a:xfrm>
        </p:grpSpPr>
        <p:sp>
          <p:nvSpPr>
            <p:cNvPr id="78" name="Plus 77"/>
            <p:cNvSpPr/>
            <p:nvPr/>
          </p:nvSpPr>
          <p:spPr>
            <a:xfrm>
              <a:off x="622602" y="1477860"/>
              <a:ext cx="790583" cy="790583"/>
            </a:xfrm>
            <a:prstGeom prst="mathPlus">
              <a:avLst/>
            </a:prstGeom>
            <a:solidFill>
              <a:schemeClr val="tx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Plus 4"/>
            <p:cNvSpPr/>
            <p:nvPr/>
          </p:nvSpPr>
          <p:spPr>
            <a:xfrm>
              <a:off x="727378" y="1779488"/>
              <a:ext cx="581031" cy="187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>
                <a:solidFill>
                  <a:prstClr val="white"/>
                </a:solidFill>
              </a:endParaRPr>
            </a:p>
          </p:txBody>
        </p:sp>
      </p:grpSp>
      <p:grpSp>
        <p:nvGrpSpPr>
          <p:cNvPr id="65541" name="Group 71"/>
          <p:cNvGrpSpPr>
            <a:grpSpLocks/>
          </p:cNvGrpSpPr>
          <p:nvPr/>
        </p:nvGrpSpPr>
        <p:grpSpPr bwMode="auto">
          <a:xfrm>
            <a:off x="5697538" y="3281363"/>
            <a:ext cx="984250" cy="506412"/>
            <a:chOff x="1467228" y="1618199"/>
            <a:chExt cx="983309" cy="507063"/>
          </a:xfrm>
        </p:grpSpPr>
        <p:sp>
          <p:nvSpPr>
            <p:cNvPr id="76" name="Right Arrow 75"/>
            <p:cNvSpPr/>
            <p:nvPr/>
          </p:nvSpPr>
          <p:spPr>
            <a:xfrm rot="21559503">
              <a:off x="1467228" y="1618199"/>
              <a:ext cx="983309" cy="50706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5D5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Right Arrow 6"/>
            <p:cNvSpPr/>
            <p:nvPr/>
          </p:nvSpPr>
          <p:spPr>
            <a:xfrm rot="21559503">
              <a:off x="1467228" y="1719930"/>
              <a:ext cx="831055" cy="305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ea typeface="Arial" charset="0"/>
                  <a:cs typeface="Arial" charset="0"/>
                </a:rPr>
                <a:t>1998</a:t>
              </a:r>
            </a:p>
          </p:txBody>
        </p:sp>
      </p:grpSp>
      <p:sp>
        <p:nvSpPr>
          <p:cNvPr id="65542" name="2 Marcador de contenido"/>
          <p:cNvSpPr txBox="1">
            <a:spLocks/>
          </p:cNvSpPr>
          <p:nvPr/>
        </p:nvSpPr>
        <p:spPr bwMode="auto">
          <a:xfrm>
            <a:off x="152400" y="-112713"/>
            <a:ext cx="57261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CREATION OF </a:t>
            </a:r>
            <a:r>
              <a:rPr lang="en-US" sz="2800" i="1">
                <a:solidFill>
                  <a:srgbClr val="25786B"/>
                </a:solidFill>
                <a:latin typeface="Calibri" pitchFamily="34" charset="0"/>
              </a:rPr>
              <a:t>fib</a:t>
            </a:r>
            <a:endParaRPr lang="en-US" sz="2800">
              <a:solidFill>
                <a:srgbClr val="14494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GB" smtClean="0"/>
              <a:t>1</a:t>
            </a:r>
            <a:r>
              <a:rPr lang="en-GB" baseline="30000" smtClean="0"/>
              <a:t>ST</a:t>
            </a:r>
            <a:r>
              <a:rPr lang="en-GB" smtClean="0"/>
              <a:t> GENERATION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95425" y="2030413"/>
            <a:ext cx="1766888" cy="1208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Design Standards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4813" y="3683000"/>
            <a:ext cx="1408112" cy="88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Assessment Standards</a:t>
            </a:r>
          </a:p>
        </p:txBody>
      </p:sp>
      <p:cxnSp>
        <p:nvCxnSpPr>
          <p:cNvPr id="8" name="Straight Connector 7"/>
          <p:cNvCxnSpPr>
            <a:stCxn id="5" idx="2"/>
            <a:endCxn id="6" idx="0"/>
          </p:cNvCxnSpPr>
          <p:nvPr/>
        </p:nvCxnSpPr>
        <p:spPr>
          <a:xfrm>
            <a:off x="2379663" y="3238500"/>
            <a:ext cx="0" cy="444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69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3983038" y="1776413"/>
            <a:ext cx="4213225" cy="3178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058" tIns="41029" rIns="82058" bIns="41029"/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en-GB" sz="1800" b="1" smtClean="0"/>
              <a:t>Issues:</a:t>
            </a:r>
          </a:p>
          <a:p>
            <a:pPr marL="0" indent="0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b="1" smtClean="0"/>
              <a:t>Failure to recognise differences between design and assessment </a:t>
            </a:r>
          </a:p>
          <a:p>
            <a:pPr marL="0" indent="0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b="1" smtClean="0"/>
              <a:t>Typically results in conservative assessment results</a:t>
            </a:r>
          </a:p>
          <a:p>
            <a:pPr marL="0" indent="0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b="1" smtClean="0"/>
              <a:t>Insufficient account taken of actual materials, detailing and tolerances</a:t>
            </a:r>
          </a:p>
          <a:p>
            <a:pPr marL="0" indent="0" eaLnBrk="1" hangingPunct="1"/>
            <a:endParaRPr lang="en-GB" sz="1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GB" smtClean="0"/>
              <a:t>2</a:t>
            </a:r>
            <a:r>
              <a:rPr lang="en-GB" baseline="30000" smtClean="0"/>
              <a:t>ND</a:t>
            </a:r>
            <a:r>
              <a:rPr lang="en-GB" smtClean="0"/>
              <a:t> GENERATION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700" y="2540000"/>
            <a:ext cx="1571625" cy="1206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Design Standards</a:t>
            </a:r>
          </a:p>
        </p:txBody>
      </p:sp>
      <p:cxnSp>
        <p:nvCxnSpPr>
          <p:cNvPr id="8" name="Straight Connector 7"/>
          <p:cNvCxnSpPr>
            <a:stCxn id="5" idx="3"/>
            <a:endCxn id="7" idx="1"/>
          </p:cNvCxnSpPr>
          <p:nvPr/>
        </p:nvCxnSpPr>
        <p:spPr>
          <a:xfrm>
            <a:off x="2346325" y="3143250"/>
            <a:ext cx="45878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05113" y="2540000"/>
            <a:ext cx="1504950" cy="1206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Assessment Standards</a:t>
            </a:r>
          </a:p>
        </p:txBody>
      </p:sp>
      <p:sp>
        <p:nvSpPr>
          <p:cNvPr id="114693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5095875" y="1903413"/>
            <a:ext cx="3535363" cy="3940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058" tIns="41029" rIns="82058" bIns="41029"/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en-GB" sz="1800" b="1" smtClean="0"/>
              <a:t>Issues:</a:t>
            </a:r>
          </a:p>
          <a:p>
            <a:pPr marL="0" indent="0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b="1" smtClean="0"/>
              <a:t>Duplication of content</a:t>
            </a:r>
          </a:p>
          <a:p>
            <a:pPr marL="0" indent="0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b="1" smtClean="0"/>
              <a:t>Omission of content</a:t>
            </a:r>
          </a:p>
          <a:p>
            <a:pPr marL="0" indent="0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b="1" smtClean="0"/>
              <a:t>Problematic for interventions (modification of existing structures)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en-GB" sz="1800" b="1" smtClean="0"/>
              <a:t> </a:t>
            </a:r>
          </a:p>
          <a:p>
            <a:pPr marL="0" indent="0"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GB" sz="1800" b="1" smtClean="0"/>
          </a:p>
          <a:p>
            <a:pPr marL="0" indent="0" eaLnBrk="1" hangingPunct="1"/>
            <a:endParaRPr lang="en-GB" sz="1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GB" smtClean="0"/>
              <a:t>FUTURE GENERATION – A NEW PHILOSOPHY?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7363" y="3048000"/>
            <a:ext cx="1766887" cy="1206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Design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54663" y="3048000"/>
            <a:ext cx="1766887" cy="1206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Assessment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7363" y="1839913"/>
            <a:ext cx="5564187" cy="890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General Provisions / Models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6013" y="3048000"/>
            <a:ext cx="1766887" cy="12065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interventions / modification </a:t>
            </a:r>
          </a:p>
        </p:txBody>
      </p:sp>
      <p:cxnSp>
        <p:nvCxnSpPr>
          <p:cNvPr id="10" name="Straight Connector 9"/>
          <p:cNvCxnSpPr>
            <a:stCxn id="6" idx="2"/>
            <a:endCxn id="9" idx="0"/>
          </p:cNvCxnSpPr>
          <p:nvPr/>
        </p:nvCxnSpPr>
        <p:spPr>
          <a:xfrm>
            <a:off x="4538663" y="2730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73350" y="2730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05563" y="2730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GB" sz="2400" smtClean="0"/>
              <a:t>PRINCIPLES FOR DEVELOPMENT OF UNIFIED MODEL CODE</a:t>
            </a:r>
          </a:p>
        </p:txBody>
      </p:sp>
      <p:sp>
        <p:nvSpPr>
          <p:cNvPr id="116738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554038" y="1522413"/>
            <a:ext cx="8035925" cy="4638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/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b="1" smtClean="0"/>
              <a:t>General provisions / models are common for design, assessment and interventions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b="1" smtClean="0"/>
              <a:t>General provisions / models are explicit about conditions that need to be satisfied for them to be applicable (e.g. </a:t>
            </a:r>
            <a:r>
              <a:rPr lang="en-GB" sz="1800" b="1" u="sng" smtClean="0"/>
              <a:t>performance</a:t>
            </a:r>
            <a:r>
              <a:rPr lang="en-GB" sz="1800" b="1" smtClean="0"/>
              <a:t> of detailing, deformation capacity)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1800" smtClean="0"/>
              <a:t>Application parts set out how such conditions can be satisfied 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GB" sz="1800" b="1" smtClean="0"/>
              <a:t>General provisions / models allow account to be taken of actual materials, detailing and tolerances that may be encountered on existing structures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1800" smtClean="0"/>
              <a:t>Application parts can simplify for specific uses (e.g. design cases)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GB" sz="1800" b="1" smtClean="0"/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endParaRPr lang="en-GB" sz="1800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GB" smtClean="0"/>
              <a:t>FUTURE GENERATION?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7363" y="3048000"/>
            <a:ext cx="1766887" cy="1206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Design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54663" y="3048000"/>
            <a:ext cx="1766887" cy="1206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Assessment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7363" y="1839913"/>
            <a:ext cx="5564187" cy="890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General Provisions / Models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6013" y="3048000"/>
            <a:ext cx="1766887" cy="12065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interventions / modification </a:t>
            </a:r>
          </a:p>
        </p:txBody>
      </p:sp>
      <p:cxnSp>
        <p:nvCxnSpPr>
          <p:cNvPr id="10" name="Straight Connector 9"/>
          <p:cNvCxnSpPr>
            <a:stCxn id="6" idx="2"/>
            <a:endCxn id="9" idx="0"/>
          </p:cNvCxnSpPr>
          <p:nvPr/>
        </p:nvCxnSpPr>
        <p:spPr>
          <a:xfrm>
            <a:off x="4538663" y="2730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73350" y="2730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05563" y="2730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GB" smtClean="0"/>
              <a:t>FUTURE GENERATION – SUCCESS?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7363" y="4064000"/>
            <a:ext cx="1766887" cy="890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Design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54663" y="4064000"/>
            <a:ext cx="1766887" cy="890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Assessment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7363" y="1776413"/>
            <a:ext cx="5564187" cy="1970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General Provisions / Models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6013" y="4064000"/>
            <a:ext cx="1766887" cy="8905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interventions / modification </a:t>
            </a:r>
          </a:p>
        </p:txBody>
      </p:sp>
      <p:cxnSp>
        <p:nvCxnSpPr>
          <p:cNvPr id="10" name="Straight Connector 9"/>
          <p:cNvCxnSpPr>
            <a:stCxn id="6" idx="2"/>
            <a:endCxn id="9" idx="0"/>
          </p:cNvCxnSpPr>
          <p:nvPr/>
        </p:nvCxnSpPr>
        <p:spPr>
          <a:xfrm>
            <a:off x="4538663" y="3746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73350" y="31750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05563" y="31750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673350" y="3746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05563" y="3746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GB" smtClean="0"/>
              <a:t>FUTURE GENERATION – FAILURE?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7363" y="2667000"/>
            <a:ext cx="1766887" cy="2287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Design </a:t>
            </a:r>
          </a:p>
        </p:txBody>
      </p:sp>
      <p:sp>
        <p:nvSpPr>
          <p:cNvPr id="7" name="Rectangle 6"/>
          <p:cNvSpPr/>
          <p:nvPr/>
        </p:nvSpPr>
        <p:spPr>
          <a:xfrm>
            <a:off x="5554663" y="2667000"/>
            <a:ext cx="1766887" cy="2287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Assessment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7363" y="1903413"/>
            <a:ext cx="5564187" cy="446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General Provisions / Models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6013" y="2667000"/>
            <a:ext cx="1766887" cy="22875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48" tIns="41025" rIns="82048" bIns="41025" anchor="ctr"/>
          <a:lstStyle/>
          <a:p>
            <a:pPr algn="ctr" defTabSz="91418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</a:rPr>
              <a:t>Application for interventions / modification </a:t>
            </a:r>
          </a:p>
        </p:txBody>
      </p:sp>
      <p:cxnSp>
        <p:nvCxnSpPr>
          <p:cNvPr id="10" name="Straight Connector 9"/>
          <p:cNvCxnSpPr>
            <a:endCxn id="9" idx="0"/>
          </p:cNvCxnSpPr>
          <p:nvPr/>
        </p:nvCxnSpPr>
        <p:spPr>
          <a:xfrm>
            <a:off x="4538663" y="2349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73350" y="2349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05563" y="2349500"/>
            <a:ext cx="0" cy="317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16013" y="1341438"/>
            <a:ext cx="6781800" cy="2232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fr-FR" sz="2400" i="1" smtClean="0"/>
              <a:t/>
            </a:r>
            <a:br>
              <a:rPr lang="en-US" altLang="fr-FR" sz="2400" i="1" smtClean="0"/>
            </a:br>
            <a:r>
              <a:rPr lang="en-US" altLang="fr-FR" sz="2400" smtClean="0"/>
              <a:t>Need for advancements of fundamental principles and reliability concepts for existing structures</a:t>
            </a:r>
            <a:br>
              <a:rPr lang="en-US" altLang="fr-FR" sz="2400" smtClean="0"/>
            </a:br>
            <a:r>
              <a:rPr lang="en-US" altLang="fr-FR" sz="2400" smtClean="0"/>
              <a:t>(a personal view)</a:t>
            </a:r>
          </a:p>
        </p:txBody>
      </p:sp>
      <p:sp>
        <p:nvSpPr>
          <p:cNvPr id="120834" name="Text Box 8"/>
          <p:cNvSpPr txBox="1">
            <a:spLocks noChangeArrowheads="1"/>
          </p:cNvSpPr>
          <p:nvPr/>
        </p:nvSpPr>
        <p:spPr bwMode="auto">
          <a:xfrm>
            <a:off x="827088" y="4292600"/>
            <a:ext cx="77057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en-US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Aurelio Muttoni, Member of </a:t>
            </a:r>
            <a:r>
              <a:rPr lang="en-US" altLang="fr-FR" sz="1600" i="1">
                <a:solidFill>
                  <a:srgbClr val="000000"/>
                </a:solidFill>
                <a:latin typeface="Calibri" pitchFamily="34" charset="0"/>
              </a:rPr>
              <a:t>fib</a:t>
            </a: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 COM 2		             The Hague, 30</a:t>
            </a:r>
            <a:r>
              <a:rPr lang="en-US" altLang="fr-FR" sz="1600" baseline="3000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 June 2015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en-US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en-US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en-US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500CC"/>
                </a:solidFill>
                <a:latin typeface="Calibri" pitchFamily="34" charset="0"/>
              </a:rPr>
              <a:t>École Polytechnique Fédérale de Lausanne, Switzerland</a:t>
            </a:r>
          </a:p>
        </p:txBody>
      </p:sp>
      <p:sp>
        <p:nvSpPr>
          <p:cNvPr id="120835" name="Rectangle 9"/>
          <p:cNvSpPr>
            <a:spLocks noChangeArrowheads="1"/>
          </p:cNvSpPr>
          <p:nvPr/>
        </p:nvSpPr>
        <p:spPr bwMode="auto">
          <a:xfrm>
            <a:off x="8459788" y="6381750"/>
            <a:ext cx="684212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de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083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2963" y="5949950"/>
            <a:ext cx="1103312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Rectangle 1"/>
          <p:cNvSpPr>
            <a:spLocks noChangeArrowheads="1"/>
          </p:cNvSpPr>
          <p:nvPr/>
        </p:nvSpPr>
        <p:spPr bwMode="auto">
          <a:xfrm>
            <a:off x="6156325" y="25400"/>
            <a:ext cx="2987675" cy="31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6781800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fr-CH" altLang="fr-FR" smtClean="0"/>
              <a:t>Introduction</a:t>
            </a:r>
            <a:endParaRPr lang="en-US" altLang="fr-FR" smtClean="0"/>
          </a:p>
        </p:txBody>
      </p:sp>
      <p:pic>
        <p:nvPicPr>
          <p:cNvPr id="121858" name="Picture 14" descr="http://www.periodistadigital.com/imagenes/2015/01/15/mezquita-de-cordo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81075"/>
            <a:ext cx="4392613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12" descr="http://upload.wikimedia.org/wikipedia/commons/6/6c/Mezquita_de_C%C3%B3rdoba_desde_el_aire_%28C%C3%B3rdoba,_Espa%C3%B1a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846513"/>
            <a:ext cx="4392613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13"/>
          <p:cNvSpPr txBox="1">
            <a:spLocks noChangeArrowheads="1"/>
          </p:cNvSpPr>
          <p:nvPr/>
        </p:nvSpPr>
        <p:spPr bwMode="auto">
          <a:xfrm>
            <a:off x="5364163" y="2060575"/>
            <a:ext cx="36004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GB" altLang="fr-FR" sz="1600">
                <a:solidFill>
                  <a:srgbClr val="000000"/>
                </a:solidFill>
                <a:latin typeface="Calibri" pitchFamily="34" charset="0"/>
              </a:rPr>
              <a:t>Mosque–Cathedral of Córdoba (Spain)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Tx/>
              <a:buChar char="-"/>
            </a:pPr>
            <a:r>
              <a:rPr lang="en-GB" altLang="fr-FR" sz="1600">
                <a:solidFill>
                  <a:srgbClr val="000000"/>
                </a:solidFill>
                <a:latin typeface="Calibri" pitchFamily="34" charset="0"/>
              </a:rPr>
              <a:t>Built by the Muslims in the 8</a:t>
            </a:r>
            <a:r>
              <a:rPr lang="en-GB" altLang="fr-FR" sz="1600" baseline="3000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GB" altLang="fr-FR" sz="1600">
                <a:solidFill>
                  <a:srgbClr val="000000"/>
                </a:solidFill>
                <a:latin typeface="Calibri" pitchFamily="34" charset="0"/>
              </a:rPr>
              <a:t> century using columns and other structural members from a previous </a:t>
            </a: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Christian church built by the Visigoths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Tx/>
              <a:buChar char="-"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Converted to a Roman Catholic church and insertion of a cathedral nave in the 16</a:t>
            </a:r>
            <a:r>
              <a:rPr lang="en-US" altLang="fr-FR" sz="1600" baseline="3000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 century</a:t>
            </a:r>
            <a:endParaRPr lang="en-GB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en-GB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GB" altLang="fr-FR" sz="1600" b="1">
                <a:solidFill>
                  <a:srgbClr val="000000"/>
                </a:solidFill>
                <a:latin typeface="Calibri" pitchFamily="34" charset="0"/>
              </a:rPr>
              <a:t>Builders (and engineers) are dealing since centuries with existing structures 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6781800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fr-FR" smtClean="0"/>
              <a:t>Design of new structures and assessment of existing structures are fundamentally different?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187450" y="2924175"/>
            <a:ext cx="2952750" cy="441325"/>
          </a:xfrm>
          <a:prstGeom prst="ellipse">
            <a:avLst/>
          </a:prstGeom>
          <a:solidFill>
            <a:schemeClr val="accent6">
              <a:lumMod val="60000"/>
              <a:lumOff val="40000"/>
              <a:alpha val="43000"/>
            </a:schemeClr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 pitchFamily="2" charset="2"/>
              <a:buNone/>
              <a:defRPr/>
            </a:pPr>
            <a:endParaRPr lang="fr-CH" altLang="es-ES" smtClean="0">
              <a:solidFill>
                <a:srgbClr val="000000"/>
              </a:solidFill>
            </a:endParaRPr>
          </a:p>
        </p:txBody>
      </p:sp>
      <p:sp>
        <p:nvSpPr>
          <p:cNvPr id="122883" name="Oval 5"/>
          <p:cNvSpPr>
            <a:spLocks noChangeArrowheads="1"/>
          </p:cNvSpPr>
          <p:nvPr/>
        </p:nvSpPr>
        <p:spPr bwMode="auto">
          <a:xfrm>
            <a:off x="5148263" y="2924175"/>
            <a:ext cx="2952750" cy="441325"/>
          </a:xfrm>
          <a:prstGeom prst="ellipse">
            <a:avLst/>
          </a:prstGeom>
          <a:solidFill>
            <a:srgbClr val="FF0000">
              <a:alpha val="43137"/>
            </a:srgb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2884" name="Rectangle 3"/>
          <p:cNvSpPr txBox="1">
            <a:spLocks noChangeArrowheads="1"/>
          </p:cNvSpPr>
          <p:nvPr/>
        </p:nvSpPr>
        <p:spPr bwMode="auto">
          <a:xfrm>
            <a:off x="1187450" y="5157788"/>
            <a:ext cx="727233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Monotype Sorts"/>
              <a:buNone/>
            </a:pP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“</a:t>
            </a:r>
            <a:r>
              <a:rPr lang="en-US" altLang="fr-FR" sz="2000" i="1">
                <a:solidFill>
                  <a:srgbClr val="000000"/>
                </a:solidFill>
                <a:latin typeface="Calibri" pitchFamily="34" charset="0"/>
              </a:rPr>
              <a:t>There exists a fundamental difference between the design of a new structure and the assessment of existing structures</a:t>
            </a: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”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724525" y="1916113"/>
            <a:ext cx="27352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Monotype Sorts" pitchFamily="2" charset="2"/>
              <a:buNone/>
              <a:defRPr/>
            </a:pPr>
            <a:r>
              <a:rPr lang="en-US" altLang="fr-FR" sz="2000" kern="0" dirty="0" smtClean="0">
                <a:solidFill>
                  <a:srgbClr val="000000"/>
                </a:solidFill>
              </a:rPr>
              <a:t>existing structures</a:t>
            </a:r>
          </a:p>
        </p:txBody>
      </p:sp>
      <p:sp>
        <p:nvSpPr>
          <p:cNvPr id="122886" name="Rectangle 3"/>
          <p:cNvSpPr txBox="1">
            <a:spLocks noChangeArrowheads="1"/>
          </p:cNvSpPr>
          <p:nvPr/>
        </p:nvSpPr>
        <p:spPr bwMode="auto">
          <a:xfrm>
            <a:off x="395288" y="1916113"/>
            <a:ext cx="27352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Monotype Sorts"/>
              <a:buNone/>
            </a:pP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new structures</a:t>
            </a:r>
          </a:p>
          <a:p>
            <a:pPr algn="ctr" eaLnBrk="0" hangingPunct="0">
              <a:spcBef>
                <a:spcPct val="20000"/>
              </a:spcBef>
              <a:buFont typeface="Monotype Sorts"/>
              <a:buNone/>
            </a:pP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(future structures)</a:t>
            </a:r>
          </a:p>
          <a:p>
            <a:pPr algn="ctr" eaLnBrk="0" hangingPunct="0">
              <a:spcBef>
                <a:spcPct val="20000"/>
              </a:spcBef>
              <a:buFont typeface="Monotype Sorts"/>
              <a:buNone/>
            </a:pPr>
            <a:endParaRPr lang="en-US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algn="ctr" eaLnBrk="0" hangingPunct="0">
              <a:spcBef>
                <a:spcPct val="20000"/>
              </a:spcBef>
              <a:buFont typeface="Monotype Sorts"/>
              <a:buNone/>
            </a:pPr>
            <a:endParaRPr lang="en-US" altLang="fr-FR" sz="2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Group 72"/>
          <p:cNvGrpSpPr>
            <a:grpSpLocks/>
          </p:cNvGrpSpPr>
          <p:nvPr/>
        </p:nvGrpSpPr>
        <p:grpSpPr bwMode="auto">
          <a:xfrm>
            <a:off x="6754813" y="2508250"/>
            <a:ext cx="2003425" cy="2051050"/>
            <a:chOff x="2555869" y="829850"/>
            <a:chExt cx="2002466" cy="2050474"/>
          </a:xfrm>
        </p:grpSpPr>
        <p:sp>
          <p:nvSpPr>
            <p:cNvPr id="74" name="Oval 73"/>
            <p:cNvSpPr/>
            <p:nvPr/>
          </p:nvSpPr>
          <p:spPr>
            <a:xfrm>
              <a:off x="2555869" y="829850"/>
              <a:ext cx="2002466" cy="2050474"/>
            </a:xfrm>
            <a:prstGeom prst="ellipse">
              <a:avLst/>
            </a:prstGeom>
            <a:solidFill>
              <a:srgbClr val="005D5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Oval 8"/>
            <p:cNvSpPr/>
            <p:nvPr/>
          </p:nvSpPr>
          <p:spPr>
            <a:xfrm>
              <a:off x="2849415" y="1129804"/>
              <a:ext cx="1415372" cy="1450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3820" tIns="83820" rIns="83820" bIns="83820" spcCol="1270" anchor="ctr"/>
            <a:lstStyle/>
            <a:p>
              <a:pPr algn="ctr" defTabSz="29337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6600" i="1" dirty="0">
                  <a:solidFill>
                    <a:prstClr val="white"/>
                  </a:solidFill>
                </a:rPr>
                <a:t>fib</a:t>
              </a:r>
            </a:p>
          </p:txBody>
        </p:sp>
      </p:grpSp>
      <p:grpSp>
        <p:nvGrpSpPr>
          <p:cNvPr id="67586" name="Group 81"/>
          <p:cNvGrpSpPr>
            <a:grpSpLocks/>
          </p:cNvGrpSpPr>
          <p:nvPr/>
        </p:nvGrpSpPr>
        <p:grpSpPr bwMode="auto">
          <a:xfrm>
            <a:off x="1588" y="4002088"/>
            <a:ext cx="5884862" cy="1544637"/>
            <a:chOff x="1595" y="4002833"/>
            <a:chExt cx="5884102" cy="1544330"/>
          </a:xfrm>
        </p:grpSpPr>
        <p:sp>
          <p:nvSpPr>
            <p:cNvPr id="67603" name="TextBox 7"/>
            <p:cNvSpPr txBox="1">
              <a:spLocks noChangeArrowheads="1"/>
            </p:cNvSpPr>
            <p:nvPr/>
          </p:nvSpPr>
          <p:spPr bwMode="auto">
            <a:xfrm>
              <a:off x="1595" y="4002833"/>
              <a:ext cx="4248472" cy="1138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400"/>
                </a:spcBef>
              </a:pPr>
              <a:r>
                <a:rPr lang="en-US" sz="1600" b="1">
                  <a:solidFill>
                    <a:srgbClr val="002060"/>
                  </a:solidFill>
                  <a:latin typeface="Calibri" pitchFamily="34" charset="0"/>
                  <a:cs typeface="Arial" charset="0"/>
                </a:rPr>
                <a:t>I</a:t>
              </a:r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nternational Federation </a:t>
              </a:r>
            </a:p>
            <a:p>
              <a:pPr algn="ctr">
                <a:spcBef>
                  <a:spcPts val="400"/>
                </a:spcBef>
              </a:pPr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of Pre-stressing</a:t>
              </a:r>
            </a:p>
            <a:p>
              <a:pPr algn="ctr">
                <a:spcBef>
                  <a:spcPts val="400"/>
                </a:spcBef>
              </a:pPr>
              <a:r>
                <a:rPr lang="en-US" sz="1400">
                  <a:solidFill>
                    <a:srgbClr val="002060"/>
                  </a:solidFill>
                  <a:latin typeface="Calibri" pitchFamily="34" charset="0"/>
                </a:rPr>
                <a:t>Fédération internationale </a:t>
              </a:r>
            </a:p>
            <a:p>
              <a:pPr algn="ctr">
                <a:spcBef>
                  <a:spcPts val="400"/>
                </a:spcBef>
              </a:pPr>
              <a:r>
                <a:rPr lang="en-US" sz="1400">
                  <a:solidFill>
                    <a:srgbClr val="002060"/>
                  </a:solidFill>
                  <a:latin typeface="Calibri" pitchFamily="34" charset="0"/>
                </a:rPr>
                <a:t>de la précontrainte</a:t>
              </a:r>
            </a:p>
          </p:txBody>
        </p:sp>
        <p:sp>
          <p:nvSpPr>
            <p:cNvPr id="67604" name="TextBox 9"/>
            <p:cNvSpPr txBox="1">
              <a:spLocks noChangeArrowheads="1"/>
            </p:cNvSpPr>
            <p:nvPr/>
          </p:nvSpPr>
          <p:spPr bwMode="auto">
            <a:xfrm>
              <a:off x="1821482" y="5239386"/>
              <a:ext cx="55015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1952</a:t>
              </a:r>
            </a:p>
          </p:txBody>
        </p:sp>
        <p:grpSp>
          <p:nvGrpSpPr>
            <p:cNvPr id="67605" name="Group 69"/>
            <p:cNvGrpSpPr>
              <a:grpSpLocks/>
            </p:cNvGrpSpPr>
            <p:nvPr/>
          </p:nvGrpSpPr>
          <p:grpSpPr bwMode="auto">
            <a:xfrm>
              <a:off x="4522622" y="4115334"/>
              <a:ext cx="1363075" cy="1363075"/>
              <a:chOff x="4413828" y="4146864"/>
              <a:chExt cx="1363075" cy="1363075"/>
            </a:xfrm>
          </p:grpSpPr>
          <p:grpSp>
            <p:nvGrpSpPr>
              <p:cNvPr id="67606" name="Group 40"/>
              <p:cNvGrpSpPr>
                <a:grpSpLocks/>
              </p:cNvGrpSpPr>
              <p:nvPr/>
            </p:nvGrpSpPr>
            <p:grpSpPr bwMode="auto">
              <a:xfrm>
                <a:off x="4413828" y="4146864"/>
                <a:ext cx="1363075" cy="1363075"/>
                <a:chOff x="344238" y="2378181"/>
                <a:chExt cx="1363075" cy="1363075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343827" y="2378370"/>
                  <a:ext cx="1363486" cy="1363392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3" name="Oval 4"/>
                <p:cNvSpPr/>
                <p:nvPr/>
              </p:nvSpPr>
              <p:spPr>
                <a:xfrm>
                  <a:off x="543826" y="2578355"/>
                  <a:ext cx="963488" cy="96342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44450" tIns="44450" rIns="44450" bIns="44450" spcCol="1270" anchor="ctr"/>
                <a:lstStyle/>
                <a:p>
                  <a:pPr algn="ctr" defTabSz="1555750" fontAlgn="auto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en-US" sz="3500" spc="140" dirty="0">
                    <a:solidFill>
                      <a:prstClr val="white"/>
                    </a:solidFill>
                    <a:cs typeface="Stencil"/>
                  </a:endParaRPr>
                </a:p>
              </p:txBody>
            </p:sp>
          </p:grpSp>
          <p:grpSp>
            <p:nvGrpSpPr>
              <p:cNvPr id="67607" name="Group 43"/>
              <p:cNvGrpSpPr>
                <a:grpSpLocks/>
              </p:cNvGrpSpPr>
              <p:nvPr/>
            </p:nvGrpSpPr>
            <p:grpSpPr bwMode="auto">
              <a:xfrm>
                <a:off x="4591462" y="4608175"/>
                <a:ext cx="977448" cy="444256"/>
                <a:chOff x="4783557" y="4461932"/>
                <a:chExt cx="977448" cy="444256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5116621" y="4462681"/>
                  <a:ext cx="0" cy="122213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794400" y="4475378"/>
                  <a:ext cx="328571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4799162" y="4462681"/>
                  <a:ext cx="0" cy="420604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4899161" y="4572196"/>
                  <a:ext cx="0" cy="125388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4894400" y="4583307"/>
                  <a:ext cx="234920" cy="1587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4907098" y="4778530"/>
                  <a:ext cx="1587" cy="10158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4886463" y="4694410"/>
                  <a:ext cx="314284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5194398" y="4462681"/>
                  <a:ext cx="0" cy="234903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4895987" y="4791228"/>
                  <a:ext cx="304761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4783289" y="4892808"/>
                  <a:ext cx="134920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5194398" y="4778530"/>
                  <a:ext cx="0" cy="117452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5288049" y="4797577"/>
                  <a:ext cx="0" cy="111103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288049" y="4462681"/>
                  <a:ext cx="0" cy="234903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5189637" y="4475378"/>
                  <a:ext cx="103174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5275351" y="4694410"/>
                  <a:ext cx="112697" cy="3174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5275351" y="4791228"/>
                  <a:ext cx="128570" cy="3174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5381699" y="4462681"/>
                  <a:ext cx="3175" cy="238078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5380112" y="4475378"/>
                  <a:ext cx="369839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5746777" y="4462681"/>
                  <a:ext cx="3175" cy="331721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484874" y="4791228"/>
                  <a:ext cx="276189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Rectangle 64"/>
                <p:cNvSpPr/>
                <p:nvPr/>
              </p:nvSpPr>
              <p:spPr>
                <a:xfrm>
                  <a:off x="5478524" y="4562673"/>
                  <a:ext cx="180952" cy="125388"/>
                </a:xfrm>
                <a:prstGeom prst="rect">
                  <a:avLst/>
                </a:prstGeom>
                <a:noFill/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5180113" y="4895982"/>
                  <a:ext cx="115872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>
                  <a:off x="5402334" y="4778530"/>
                  <a:ext cx="0" cy="117452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495984" y="4778530"/>
                  <a:ext cx="0" cy="126975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5389636" y="4895982"/>
                  <a:ext cx="115872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7587" name="Group 80"/>
          <p:cNvGrpSpPr>
            <a:grpSpLocks/>
          </p:cNvGrpSpPr>
          <p:nvPr/>
        </p:nvGrpSpPr>
        <p:grpSpPr bwMode="auto">
          <a:xfrm>
            <a:off x="185738" y="911225"/>
            <a:ext cx="8737600" cy="4424363"/>
            <a:chOff x="185683" y="910809"/>
            <a:chExt cx="8382028" cy="4424492"/>
          </a:xfrm>
        </p:grpSpPr>
        <p:sp>
          <p:nvSpPr>
            <p:cNvPr id="67595" name="TextBox 6"/>
            <p:cNvSpPr txBox="1">
              <a:spLocks noChangeArrowheads="1"/>
            </p:cNvSpPr>
            <p:nvPr/>
          </p:nvSpPr>
          <p:spPr bwMode="auto">
            <a:xfrm>
              <a:off x="185683" y="1832773"/>
              <a:ext cx="3880296" cy="8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Euro-International </a:t>
              </a:r>
            </a:p>
            <a:p>
              <a:pPr algn="ctr">
                <a:spcBef>
                  <a:spcPts val="300"/>
                </a:spcBef>
              </a:pPr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Committee for Concrete </a:t>
              </a:r>
            </a:p>
            <a:p>
              <a:pPr algn="ctr">
                <a:spcBef>
                  <a:spcPts val="300"/>
                </a:spcBef>
              </a:pPr>
              <a:r>
                <a:rPr lang="en-US" sz="1400">
                  <a:solidFill>
                    <a:srgbClr val="002060"/>
                  </a:solidFill>
                  <a:latin typeface="Calibri" pitchFamily="34" charset="0"/>
                </a:rPr>
                <a:t>Comité euro-internationale du béton</a:t>
              </a:r>
            </a:p>
          </p:txBody>
        </p:sp>
        <p:sp>
          <p:nvSpPr>
            <p:cNvPr id="67596" name="TextBox 8"/>
            <p:cNvSpPr txBox="1">
              <a:spLocks noChangeArrowheads="1"/>
            </p:cNvSpPr>
            <p:nvPr/>
          </p:nvSpPr>
          <p:spPr bwMode="auto">
            <a:xfrm>
              <a:off x="1821482" y="2740714"/>
              <a:ext cx="527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  <a:latin typeface="Calibri" pitchFamily="34" charset="0"/>
                </a:rPr>
                <a:t>1953</a:t>
              </a:r>
            </a:p>
          </p:txBody>
        </p:sp>
        <p:grpSp>
          <p:nvGrpSpPr>
            <p:cNvPr id="67597" name="Group 37"/>
            <p:cNvGrpSpPr>
              <a:grpSpLocks/>
            </p:cNvGrpSpPr>
            <p:nvPr/>
          </p:nvGrpSpPr>
          <p:grpSpPr bwMode="auto">
            <a:xfrm>
              <a:off x="4324712" y="1609166"/>
              <a:ext cx="1363075" cy="1363075"/>
              <a:chOff x="146328" y="28560"/>
              <a:chExt cx="1363075" cy="1363075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146534" y="28723"/>
                <a:ext cx="1362992" cy="1363703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Oval 4"/>
              <p:cNvSpPr/>
              <p:nvPr/>
            </p:nvSpPr>
            <p:spPr>
              <a:xfrm>
                <a:off x="353648" y="47774"/>
                <a:ext cx="963993" cy="96522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44450" tIns="44450" rIns="44450" bIns="44450" spcCol="1270" anchor="ctr"/>
              <a:lstStyle/>
              <a:p>
                <a:pPr algn="ctr" defTabSz="1555750" fontAlgn="auto">
                  <a:lnSpc>
                    <a:spcPct val="150000"/>
                  </a:lnSpc>
                  <a:spcAft>
                    <a:spcPts val="0"/>
                  </a:spcAft>
                  <a:defRPr/>
                </a:pPr>
                <a:r>
                  <a:rPr lang="en-US" sz="3500" i="1" spc="140" dirty="0" err="1">
                    <a:solidFill>
                      <a:prstClr val="white"/>
                    </a:solidFill>
                    <a:cs typeface="Stencil"/>
                  </a:rPr>
                  <a:t>ceb</a:t>
                </a:r>
                <a:endParaRPr lang="en-US" sz="3500" i="1" spc="140" dirty="0">
                  <a:solidFill>
                    <a:prstClr val="white"/>
                  </a:solidFill>
                  <a:cs typeface="Stencil"/>
                </a:endParaRPr>
              </a:p>
            </p:txBody>
          </p:sp>
        </p:grpSp>
        <p:sp>
          <p:nvSpPr>
            <p:cNvPr id="67598" name="TextBox 6"/>
            <p:cNvSpPr txBox="1">
              <a:spLocks noChangeArrowheads="1"/>
            </p:cNvSpPr>
            <p:nvPr/>
          </p:nvSpPr>
          <p:spPr bwMode="auto">
            <a:xfrm>
              <a:off x="4687415" y="910809"/>
              <a:ext cx="388029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4000" b="1">
                  <a:solidFill>
                    <a:srgbClr val="002060"/>
                  </a:solidFill>
                  <a:latin typeface="Calibri" pitchFamily="34" charset="0"/>
                </a:rPr>
                <a:t>UKRAINE </a:t>
              </a:r>
              <a:endParaRPr lang="en-US" sz="4000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sp>
          <p:nvSpPr>
            <p:cNvPr id="67599" name="TextBox 6"/>
            <p:cNvSpPr txBox="1">
              <a:spLocks noChangeArrowheads="1"/>
            </p:cNvSpPr>
            <p:nvPr/>
          </p:nvSpPr>
          <p:spPr bwMode="auto">
            <a:xfrm>
              <a:off x="4201983" y="5027524"/>
              <a:ext cx="15965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1400" b="1">
                  <a:solidFill>
                    <a:srgbClr val="FFFFFF"/>
                  </a:solidFill>
                  <a:latin typeface="Calibri" pitchFamily="34" charset="0"/>
                </a:rPr>
                <a:t>Since 1997</a:t>
              </a:r>
              <a:endParaRPr lang="en-US" sz="14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7600" name="TextBox 6"/>
            <p:cNvSpPr txBox="1">
              <a:spLocks noChangeArrowheads="1"/>
            </p:cNvSpPr>
            <p:nvPr/>
          </p:nvSpPr>
          <p:spPr bwMode="auto">
            <a:xfrm>
              <a:off x="6627563" y="3961445"/>
              <a:ext cx="159657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en-US" sz="1400" b="1">
                  <a:solidFill>
                    <a:srgbClr val="FFFFFF"/>
                  </a:solidFill>
                  <a:latin typeface="Calibri" pitchFamily="34" charset="0"/>
                </a:rPr>
                <a:t>Since  its Creation</a:t>
              </a:r>
              <a:endParaRPr lang="en-US" sz="14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67588" name="Group 70"/>
          <p:cNvGrpSpPr>
            <a:grpSpLocks/>
          </p:cNvGrpSpPr>
          <p:nvPr/>
        </p:nvGrpSpPr>
        <p:grpSpPr bwMode="auto">
          <a:xfrm>
            <a:off x="4808538" y="3138488"/>
            <a:ext cx="790575" cy="790575"/>
            <a:chOff x="622602" y="1477860"/>
            <a:chExt cx="790583" cy="790583"/>
          </a:xfrm>
        </p:grpSpPr>
        <p:sp>
          <p:nvSpPr>
            <p:cNvPr id="78" name="Plus 77"/>
            <p:cNvSpPr/>
            <p:nvPr/>
          </p:nvSpPr>
          <p:spPr>
            <a:xfrm>
              <a:off x="622602" y="1477860"/>
              <a:ext cx="790583" cy="790583"/>
            </a:xfrm>
            <a:prstGeom prst="mathPlus">
              <a:avLst/>
            </a:prstGeom>
            <a:solidFill>
              <a:schemeClr val="tx2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Plus 4"/>
            <p:cNvSpPr/>
            <p:nvPr/>
          </p:nvSpPr>
          <p:spPr>
            <a:xfrm>
              <a:off x="727378" y="1779488"/>
              <a:ext cx="581031" cy="187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5778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300">
                <a:solidFill>
                  <a:prstClr val="white"/>
                </a:solidFill>
              </a:endParaRPr>
            </a:p>
          </p:txBody>
        </p:sp>
      </p:grpSp>
      <p:grpSp>
        <p:nvGrpSpPr>
          <p:cNvPr id="67589" name="Group 71"/>
          <p:cNvGrpSpPr>
            <a:grpSpLocks/>
          </p:cNvGrpSpPr>
          <p:nvPr/>
        </p:nvGrpSpPr>
        <p:grpSpPr bwMode="auto">
          <a:xfrm>
            <a:off x="5697538" y="3281363"/>
            <a:ext cx="984250" cy="506412"/>
            <a:chOff x="1467228" y="1618199"/>
            <a:chExt cx="983309" cy="507063"/>
          </a:xfrm>
        </p:grpSpPr>
        <p:sp>
          <p:nvSpPr>
            <p:cNvPr id="76" name="Right Arrow 75"/>
            <p:cNvSpPr/>
            <p:nvPr/>
          </p:nvSpPr>
          <p:spPr>
            <a:xfrm rot="21559503">
              <a:off x="1467228" y="1618199"/>
              <a:ext cx="983309" cy="50706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5D5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Right Arrow 6"/>
            <p:cNvSpPr/>
            <p:nvPr/>
          </p:nvSpPr>
          <p:spPr>
            <a:xfrm rot="21559503">
              <a:off x="1467228" y="1719930"/>
              <a:ext cx="831055" cy="305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ea typeface="Arial" charset="0"/>
                  <a:cs typeface="Arial" charset="0"/>
                </a:rPr>
                <a:t>1998</a:t>
              </a:r>
            </a:p>
          </p:txBody>
        </p:sp>
      </p:grpSp>
      <p:sp>
        <p:nvSpPr>
          <p:cNvPr id="67590" name="2 Marcador de contenido"/>
          <p:cNvSpPr txBox="1">
            <a:spLocks/>
          </p:cNvSpPr>
          <p:nvPr/>
        </p:nvSpPr>
        <p:spPr bwMode="auto">
          <a:xfrm>
            <a:off x="152400" y="-112713"/>
            <a:ext cx="57261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CREATION OF </a:t>
            </a:r>
            <a:r>
              <a:rPr lang="en-US" sz="2800" i="1">
                <a:solidFill>
                  <a:srgbClr val="25786B"/>
                </a:solidFill>
                <a:latin typeface="Calibri" pitchFamily="34" charset="0"/>
              </a:rPr>
              <a:t>fib</a:t>
            </a:r>
            <a:endParaRPr lang="en-US" sz="2800" i="1">
              <a:solidFill>
                <a:srgbClr val="14494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1905000" y="2919413"/>
            <a:ext cx="2952750" cy="441325"/>
          </a:xfrm>
          <a:prstGeom prst="ellipse">
            <a:avLst/>
          </a:prstGeom>
          <a:solidFill>
            <a:schemeClr val="accent6">
              <a:lumMod val="60000"/>
              <a:lumOff val="40000"/>
              <a:alpha val="43000"/>
            </a:schemeClr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 pitchFamily="2" charset="2"/>
              <a:buNone/>
              <a:defRPr/>
            </a:pPr>
            <a:endParaRPr lang="fr-CH" altLang="es-ES" smtClean="0">
              <a:solidFill>
                <a:srgbClr val="000000"/>
              </a:solidFill>
            </a:endParaRPr>
          </a:p>
        </p:txBody>
      </p:sp>
      <p:sp>
        <p:nvSpPr>
          <p:cNvPr id="123906" name="Oval 5"/>
          <p:cNvSpPr>
            <a:spLocks noChangeArrowheads="1"/>
          </p:cNvSpPr>
          <p:nvPr/>
        </p:nvSpPr>
        <p:spPr bwMode="auto">
          <a:xfrm>
            <a:off x="3779838" y="2919413"/>
            <a:ext cx="2952750" cy="441325"/>
          </a:xfrm>
          <a:prstGeom prst="ellipse">
            <a:avLst/>
          </a:prstGeom>
          <a:solidFill>
            <a:srgbClr val="FF0000">
              <a:alpha val="43137"/>
            </a:srgb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288" y="1916113"/>
            <a:ext cx="27352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Monotype Sorts" pitchFamily="2" charset="2"/>
              <a:buNone/>
              <a:defRPr/>
            </a:pPr>
            <a:r>
              <a:rPr lang="en-US" altLang="fr-FR" sz="2000" kern="0" dirty="0" smtClean="0">
                <a:solidFill>
                  <a:srgbClr val="000000"/>
                </a:solidFill>
              </a:rPr>
              <a:t>new structures</a:t>
            </a:r>
          </a:p>
          <a:p>
            <a:pPr marL="0" indent="0" algn="ctr">
              <a:lnSpc>
                <a:spcPct val="100000"/>
              </a:lnSpc>
              <a:buFont typeface="Monotype Sorts" pitchFamily="2" charset="2"/>
              <a:buNone/>
              <a:defRPr/>
            </a:pPr>
            <a:r>
              <a:rPr lang="en-US" altLang="fr-FR" sz="2000" kern="0" dirty="0" smtClean="0">
                <a:solidFill>
                  <a:srgbClr val="000000"/>
                </a:solidFill>
              </a:rPr>
              <a:t>(future structures)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24525" y="1916113"/>
            <a:ext cx="27352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Monotype Sorts" pitchFamily="2" charset="2"/>
              <a:buNone/>
              <a:defRPr/>
            </a:pPr>
            <a:r>
              <a:rPr lang="en-US" altLang="fr-FR" sz="2000" kern="0" dirty="0" smtClean="0">
                <a:solidFill>
                  <a:srgbClr val="000000"/>
                </a:solidFill>
              </a:rPr>
              <a:t>existing structures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951163" y="1773238"/>
            <a:ext cx="27352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Monotype Sorts" pitchFamily="2" charset="2"/>
              <a:buNone/>
              <a:defRPr/>
            </a:pPr>
            <a:r>
              <a:rPr lang="en-US" altLang="fr-FR" sz="2000" kern="0" dirty="0" smtClean="0">
                <a:solidFill>
                  <a:srgbClr val="000000"/>
                </a:solidFill>
              </a:rPr>
              <a:t>new structural members as parts of existing structures</a:t>
            </a:r>
          </a:p>
        </p:txBody>
      </p:sp>
      <p:cxnSp>
        <p:nvCxnSpPr>
          <p:cNvPr id="123910" name="Straight Arrow Connector 3"/>
          <p:cNvCxnSpPr>
            <a:cxnSpLocks noChangeShapeType="1"/>
          </p:cNvCxnSpPr>
          <p:nvPr/>
        </p:nvCxnSpPr>
        <p:spPr bwMode="auto">
          <a:xfrm>
            <a:off x="4318000" y="2809875"/>
            <a:ext cx="0" cy="4318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123911" name="Oval 11"/>
          <p:cNvSpPr>
            <a:spLocks noChangeArrowheads="1"/>
          </p:cNvSpPr>
          <p:nvPr/>
        </p:nvSpPr>
        <p:spPr bwMode="auto">
          <a:xfrm>
            <a:off x="4067175" y="3586163"/>
            <a:ext cx="790575" cy="441325"/>
          </a:xfrm>
          <a:prstGeom prst="ellipse">
            <a:avLst/>
          </a:prstGeom>
          <a:solidFill>
            <a:srgbClr val="7030A0">
              <a:alpha val="43137"/>
            </a:srgbClr>
          </a:solidFill>
          <a:ln w="25400" algn="ctr">
            <a:solidFill>
              <a:srgbClr val="7030A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23912" name="Straight Arrow Connector 12"/>
          <p:cNvCxnSpPr>
            <a:cxnSpLocks noChangeShapeType="1"/>
          </p:cNvCxnSpPr>
          <p:nvPr/>
        </p:nvCxnSpPr>
        <p:spPr bwMode="auto">
          <a:xfrm flipV="1">
            <a:off x="4335463" y="4000500"/>
            <a:ext cx="0" cy="43656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989263" y="4418013"/>
            <a:ext cx="27352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Monotype Sorts" pitchFamily="2" charset="2"/>
              <a:buNone/>
              <a:defRPr/>
            </a:pPr>
            <a:r>
              <a:rPr lang="en-US" altLang="fr-FR" sz="2000" kern="0" dirty="0" smtClean="0">
                <a:solidFill>
                  <a:srgbClr val="000000"/>
                </a:solidFill>
              </a:rPr>
              <a:t>retrofitting</a:t>
            </a:r>
          </a:p>
        </p:txBody>
      </p:sp>
      <p:sp>
        <p:nvSpPr>
          <p:cNvPr id="1239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6781800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fr-FR" smtClean="0"/>
              <a:t>Design of new structures and assessment of existing structures are fundamentally different?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54088" y="5149850"/>
            <a:ext cx="72723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lnSpc>
                <a:spcPct val="16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9000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438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 typeface="Monotype Sorts" pitchFamily="2" charset="2"/>
              <a:buNone/>
              <a:defRPr/>
            </a:pPr>
            <a:r>
              <a:rPr lang="en-US" altLang="fr-FR" sz="2000" kern="0" dirty="0" smtClean="0">
                <a:solidFill>
                  <a:srgbClr val="000000"/>
                </a:solidFill>
              </a:rPr>
              <a:t>New structures and existing structures are not always easy to distinguish (overlap region is very important for engineer's activity)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6781800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fr-FR" smtClean="0"/>
              <a:t>Design of new structures and assessment of existing structures are fundamentally different?</a:t>
            </a:r>
          </a:p>
        </p:txBody>
      </p:sp>
      <p:sp>
        <p:nvSpPr>
          <p:cNvPr id="124930" name="Rectangle 3"/>
          <p:cNvSpPr txBox="1">
            <a:spLocks noChangeArrowheads="1"/>
          </p:cNvSpPr>
          <p:nvPr/>
        </p:nvSpPr>
        <p:spPr bwMode="auto">
          <a:xfrm>
            <a:off x="468313" y="1416050"/>
            <a:ext cx="792003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Main differences between </a:t>
            </a:r>
            <a:r>
              <a:rPr lang="fr-CH" altLang="fr-FR" sz="2000">
                <a:solidFill>
                  <a:srgbClr val="000000"/>
                </a:solidFill>
                <a:latin typeface="Calibri" pitchFamily="34" charset="0"/>
              </a:rPr>
              <a:t>design </a:t>
            </a: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of new structures and assessment of existing structures 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eaLnBrk="0" hangingPunct="0">
              <a:spcBef>
                <a:spcPct val="20000"/>
              </a:spcBef>
              <a:buFont typeface="Monotype Sorts"/>
              <a:buNone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altLang="fr-FR" sz="2000">
                <a:solidFill>
                  <a:srgbClr val="0500CC"/>
                </a:solidFill>
                <a:latin typeface="Calibri" pitchFamily="34" charset="0"/>
              </a:rPr>
              <a:t>Different level of knowledge 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about the structure (assumptions done during design can be verified more or less easily in situ, C30/37 for design, </a:t>
            </a:r>
            <a:r>
              <a:rPr lang="en-GB" altLang="fr-FR" sz="2000" i="1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GB" altLang="fr-FR" sz="2000" i="1" baseline="-25000">
                <a:solidFill>
                  <a:srgbClr val="000000"/>
                </a:solidFill>
                <a:latin typeface="Calibri" pitchFamily="34" charset="0"/>
              </a:rPr>
              <a:t>ck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=35.7 MPa for assessment)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For assessment of an existing structure, </a:t>
            </a:r>
            <a:r>
              <a:rPr lang="en-US" altLang="fr-FR" sz="2000">
                <a:solidFill>
                  <a:srgbClr val="0500CC"/>
                </a:solidFill>
                <a:latin typeface="Calibri" pitchFamily="34" charset="0"/>
              </a:rPr>
              <a:t>ULS is more important </a:t>
            </a: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than SLS (it is only normally sufficient to investigate on its ultimate strength, since the SLS 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behaviour</a:t>
            </a: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 can be usually checked in situ by inspections and accounting for the experience of end-users, provided that the actions remain unchanged)</a:t>
            </a:r>
            <a:endParaRPr lang="fr-CH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altLang="fr-FR" sz="2000">
                <a:solidFill>
                  <a:srgbClr val="0500CC"/>
                </a:solidFill>
                <a:latin typeface="Calibri" pitchFamily="34" charset="0"/>
              </a:rPr>
              <a:t>Different economic impact if a requirement is not fulfilled </a:t>
            </a: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(cost of retrofitting)</a:t>
            </a:r>
            <a:endParaRPr lang="fr-CH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altLang="fr-FR" sz="2000">
                <a:solidFill>
                  <a:srgbClr val="0500CC"/>
                </a:solidFill>
                <a:latin typeface="Calibri" pitchFamily="34" charset="0"/>
              </a:rPr>
              <a:t>Deterioration</a:t>
            </a:r>
            <a:r>
              <a:rPr lang="fr-CH" altLang="fr-FR" sz="2000">
                <a:solidFill>
                  <a:srgbClr val="000000"/>
                </a:solidFill>
                <a:latin typeface="Calibri" pitchFamily="34" charset="0"/>
              </a:rPr>
              <a:t>….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6781800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fr-FR" smtClean="0"/>
              <a:t>Design of new structures and assessment of existing structures are fundamentally different?</a:t>
            </a:r>
          </a:p>
        </p:txBody>
      </p:sp>
      <p:sp>
        <p:nvSpPr>
          <p:cNvPr id="125954" name="Rectangle 1"/>
          <p:cNvSpPr>
            <a:spLocks noChangeArrowheads="1"/>
          </p:cNvSpPr>
          <p:nvPr/>
        </p:nvSpPr>
        <p:spPr bwMode="auto">
          <a:xfrm>
            <a:off x="395288" y="6108700"/>
            <a:ext cx="82804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Muttoni A. , Fernández Ruiz M., Niketić F., </a:t>
            </a:r>
            <a:r>
              <a:rPr lang="en-US" altLang="fr-FR" sz="1600" i="1">
                <a:solidFill>
                  <a:srgbClr val="000000"/>
                </a:solidFill>
                <a:latin typeface="Calibri" pitchFamily="34" charset="0"/>
              </a:rPr>
              <a:t>Design versus assessment of concrete structures using stress fields and strut-and-tie models</a:t>
            </a: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, ACI-Journal, accepted for publication, 2015</a:t>
            </a: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5955" name="Rectangle 4"/>
          <p:cNvSpPr>
            <a:spLocks noChangeArrowheads="1"/>
          </p:cNvSpPr>
          <p:nvPr/>
        </p:nvSpPr>
        <p:spPr bwMode="auto">
          <a:xfrm>
            <a:off x="465138" y="3213100"/>
            <a:ext cx="4105275" cy="714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5956" name="Rectangle 5"/>
          <p:cNvSpPr>
            <a:spLocks noChangeArrowheads="1"/>
          </p:cNvSpPr>
          <p:nvPr/>
        </p:nvSpPr>
        <p:spPr bwMode="auto">
          <a:xfrm>
            <a:off x="465138" y="2925763"/>
            <a:ext cx="4105275" cy="142875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5957" name="AutoShape 6"/>
          <p:cNvSpPr>
            <a:spLocks noChangeArrowheads="1"/>
          </p:cNvSpPr>
          <p:nvPr/>
        </p:nvSpPr>
        <p:spPr bwMode="auto">
          <a:xfrm>
            <a:off x="465138" y="3284538"/>
            <a:ext cx="144462" cy="71437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5958" name="AutoShape 7"/>
          <p:cNvSpPr>
            <a:spLocks noChangeArrowheads="1"/>
          </p:cNvSpPr>
          <p:nvPr/>
        </p:nvSpPr>
        <p:spPr bwMode="auto">
          <a:xfrm>
            <a:off x="4425950" y="3284538"/>
            <a:ext cx="144463" cy="71437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5959" name="AutoShape 8"/>
          <p:cNvSpPr>
            <a:spLocks noChangeArrowheads="1"/>
          </p:cNvSpPr>
          <p:nvPr/>
        </p:nvSpPr>
        <p:spPr bwMode="auto">
          <a:xfrm>
            <a:off x="2409825" y="3284538"/>
            <a:ext cx="144463" cy="71437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5960" name="Oval 9"/>
          <p:cNvSpPr>
            <a:spLocks noChangeArrowheads="1"/>
          </p:cNvSpPr>
          <p:nvPr/>
        </p:nvSpPr>
        <p:spPr bwMode="auto">
          <a:xfrm>
            <a:off x="2449513" y="3360738"/>
            <a:ext cx="71437" cy="7143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5961" name="Oval 10"/>
          <p:cNvSpPr>
            <a:spLocks noChangeArrowheads="1"/>
          </p:cNvSpPr>
          <p:nvPr/>
        </p:nvSpPr>
        <p:spPr bwMode="auto">
          <a:xfrm>
            <a:off x="4460875" y="3357563"/>
            <a:ext cx="71438" cy="7143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5962" name="Line 11"/>
          <p:cNvSpPr>
            <a:spLocks noChangeShapeType="1"/>
          </p:cNvSpPr>
          <p:nvPr/>
        </p:nvSpPr>
        <p:spPr bwMode="auto">
          <a:xfrm>
            <a:off x="4497388" y="29257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63" name="Line 12"/>
          <p:cNvSpPr>
            <a:spLocks noChangeShapeType="1"/>
          </p:cNvSpPr>
          <p:nvPr/>
        </p:nvSpPr>
        <p:spPr bwMode="auto">
          <a:xfrm>
            <a:off x="4281488" y="29257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64" name="Line 13"/>
          <p:cNvSpPr>
            <a:spLocks noChangeShapeType="1"/>
          </p:cNvSpPr>
          <p:nvPr/>
        </p:nvSpPr>
        <p:spPr bwMode="auto">
          <a:xfrm>
            <a:off x="4065588" y="29257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65" name="Line 14"/>
          <p:cNvSpPr>
            <a:spLocks noChangeShapeType="1"/>
          </p:cNvSpPr>
          <p:nvPr/>
        </p:nvSpPr>
        <p:spPr bwMode="auto">
          <a:xfrm>
            <a:off x="609600" y="29257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66" name="Line 15"/>
          <p:cNvSpPr>
            <a:spLocks noChangeShapeType="1"/>
          </p:cNvSpPr>
          <p:nvPr/>
        </p:nvSpPr>
        <p:spPr bwMode="auto">
          <a:xfrm>
            <a:off x="825500" y="29257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67" name="Line 16"/>
          <p:cNvSpPr>
            <a:spLocks noChangeShapeType="1"/>
          </p:cNvSpPr>
          <p:nvPr/>
        </p:nvSpPr>
        <p:spPr bwMode="auto">
          <a:xfrm>
            <a:off x="1041400" y="292576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68" name="Line 17"/>
          <p:cNvSpPr>
            <a:spLocks noChangeShapeType="1"/>
          </p:cNvSpPr>
          <p:nvPr/>
        </p:nvSpPr>
        <p:spPr bwMode="auto">
          <a:xfrm>
            <a:off x="536575" y="4149725"/>
            <a:ext cx="3960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69" name="Line 18"/>
          <p:cNvSpPr>
            <a:spLocks noChangeShapeType="1"/>
          </p:cNvSpPr>
          <p:nvPr/>
        </p:nvSpPr>
        <p:spPr bwMode="auto">
          <a:xfrm>
            <a:off x="2481263" y="364490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70" name="Freeform 19"/>
          <p:cNvSpPr>
            <a:spLocks/>
          </p:cNvSpPr>
          <p:nvPr/>
        </p:nvSpPr>
        <p:spPr bwMode="auto">
          <a:xfrm>
            <a:off x="536575" y="3644900"/>
            <a:ext cx="1944688" cy="842963"/>
          </a:xfrm>
          <a:custGeom>
            <a:avLst/>
            <a:gdLst>
              <a:gd name="T0" fmla="*/ 0 w 1225"/>
              <a:gd name="T1" fmla="*/ 2147483647 h 531"/>
              <a:gd name="T2" fmla="*/ 2147483647 w 1225"/>
              <a:gd name="T3" fmla="*/ 2147483647 h 531"/>
              <a:gd name="T4" fmla="*/ 2147483647 w 1225"/>
              <a:gd name="T5" fmla="*/ 2147483647 h 531"/>
              <a:gd name="T6" fmla="*/ 2147483647 w 1225"/>
              <a:gd name="T7" fmla="*/ 2147483647 h 531"/>
              <a:gd name="T8" fmla="*/ 2147483647 w 1225"/>
              <a:gd name="T9" fmla="*/ 2147483647 h 531"/>
              <a:gd name="T10" fmla="*/ 2147483647 w 1225"/>
              <a:gd name="T11" fmla="*/ 2147483647 h 531"/>
              <a:gd name="T12" fmla="*/ 2147483647 w 1225"/>
              <a:gd name="T13" fmla="*/ 0 h 531"/>
              <a:gd name="T14" fmla="*/ 2147483647 w 1225"/>
              <a:gd name="T15" fmla="*/ 2147483647 h 531"/>
              <a:gd name="T16" fmla="*/ 0 w 1225"/>
              <a:gd name="T17" fmla="*/ 2147483647 h 5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5"/>
              <a:gd name="T28" fmla="*/ 0 h 531"/>
              <a:gd name="T29" fmla="*/ 1225 w 1225"/>
              <a:gd name="T30" fmla="*/ 531 h 5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5" h="531">
                <a:moveTo>
                  <a:pt x="0" y="318"/>
                </a:moveTo>
                <a:lnTo>
                  <a:pt x="57" y="373"/>
                </a:lnTo>
                <a:cubicBezTo>
                  <a:pt x="103" y="402"/>
                  <a:pt x="176" y="473"/>
                  <a:pt x="279" y="490"/>
                </a:cubicBezTo>
                <a:cubicBezTo>
                  <a:pt x="382" y="507"/>
                  <a:pt x="542" y="531"/>
                  <a:pt x="675" y="478"/>
                </a:cubicBezTo>
                <a:cubicBezTo>
                  <a:pt x="808" y="425"/>
                  <a:pt x="989" y="245"/>
                  <a:pt x="1077" y="172"/>
                </a:cubicBezTo>
                <a:cubicBezTo>
                  <a:pt x="1165" y="99"/>
                  <a:pt x="1181" y="66"/>
                  <a:pt x="1206" y="37"/>
                </a:cubicBezTo>
                <a:lnTo>
                  <a:pt x="1225" y="0"/>
                </a:lnTo>
                <a:lnTo>
                  <a:pt x="1221" y="319"/>
                </a:lnTo>
                <a:lnTo>
                  <a:pt x="0" y="318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71" name="Freeform 20"/>
          <p:cNvSpPr>
            <a:spLocks/>
          </p:cNvSpPr>
          <p:nvPr/>
        </p:nvSpPr>
        <p:spPr bwMode="auto">
          <a:xfrm flipH="1">
            <a:off x="2481263" y="3644900"/>
            <a:ext cx="2016125" cy="844550"/>
          </a:xfrm>
          <a:custGeom>
            <a:avLst/>
            <a:gdLst>
              <a:gd name="T0" fmla="*/ 0 w 1225"/>
              <a:gd name="T1" fmla="*/ 2147483647 h 531"/>
              <a:gd name="T2" fmla="*/ 2147483647 w 1225"/>
              <a:gd name="T3" fmla="*/ 2147483647 h 531"/>
              <a:gd name="T4" fmla="*/ 2147483647 w 1225"/>
              <a:gd name="T5" fmla="*/ 2147483647 h 531"/>
              <a:gd name="T6" fmla="*/ 2147483647 w 1225"/>
              <a:gd name="T7" fmla="*/ 2147483647 h 531"/>
              <a:gd name="T8" fmla="*/ 2147483647 w 1225"/>
              <a:gd name="T9" fmla="*/ 2147483647 h 531"/>
              <a:gd name="T10" fmla="*/ 2147483647 w 1225"/>
              <a:gd name="T11" fmla="*/ 2147483647 h 531"/>
              <a:gd name="T12" fmla="*/ 2147483647 w 1225"/>
              <a:gd name="T13" fmla="*/ 0 h 531"/>
              <a:gd name="T14" fmla="*/ 2147483647 w 1225"/>
              <a:gd name="T15" fmla="*/ 2147483647 h 531"/>
              <a:gd name="T16" fmla="*/ 0 w 1225"/>
              <a:gd name="T17" fmla="*/ 2147483647 h 5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5"/>
              <a:gd name="T28" fmla="*/ 0 h 531"/>
              <a:gd name="T29" fmla="*/ 1225 w 1225"/>
              <a:gd name="T30" fmla="*/ 531 h 5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5" h="531">
                <a:moveTo>
                  <a:pt x="0" y="318"/>
                </a:moveTo>
                <a:lnTo>
                  <a:pt x="57" y="373"/>
                </a:lnTo>
                <a:cubicBezTo>
                  <a:pt x="103" y="402"/>
                  <a:pt x="176" y="473"/>
                  <a:pt x="279" y="490"/>
                </a:cubicBezTo>
                <a:cubicBezTo>
                  <a:pt x="382" y="507"/>
                  <a:pt x="542" y="531"/>
                  <a:pt x="675" y="478"/>
                </a:cubicBezTo>
                <a:cubicBezTo>
                  <a:pt x="808" y="425"/>
                  <a:pt x="989" y="245"/>
                  <a:pt x="1077" y="172"/>
                </a:cubicBezTo>
                <a:cubicBezTo>
                  <a:pt x="1165" y="99"/>
                  <a:pt x="1181" y="66"/>
                  <a:pt x="1206" y="37"/>
                </a:cubicBezTo>
                <a:lnTo>
                  <a:pt x="1225" y="0"/>
                </a:lnTo>
                <a:lnTo>
                  <a:pt x="1221" y="319"/>
                </a:lnTo>
                <a:lnTo>
                  <a:pt x="0" y="318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72" name="Freeform 21"/>
          <p:cNvSpPr>
            <a:spLocks/>
          </p:cNvSpPr>
          <p:nvPr/>
        </p:nvSpPr>
        <p:spPr bwMode="auto">
          <a:xfrm>
            <a:off x="542925" y="3649663"/>
            <a:ext cx="1944688" cy="900112"/>
          </a:xfrm>
          <a:custGeom>
            <a:avLst/>
            <a:gdLst>
              <a:gd name="T0" fmla="*/ 2147483647 w 1225"/>
              <a:gd name="T1" fmla="*/ 0 h 567"/>
              <a:gd name="T2" fmla="*/ 2147483647 w 1225"/>
              <a:gd name="T3" fmla="*/ 0 h 567"/>
              <a:gd name="T4" fmla="*/ 2147483647 w 1225"/>
              <a:gd name="T5" fmla="*/ 2147483647 h 567"/>
              <a:gd name="T6" fmla="*/ 2147483647 w 1225"/>
              <a:gd name="T7" fmla="*/ 2147483647 h 567"/>
              <a:gd name="T8" fmla="*/ 2147483647 w 1225"/>
              <a:gd name="T9" fmla="*/ 2147483647 h 567"/>
              <a:gd name="T10" fmla="*/ 0 w 1225"/>
              <a:gd name="T11" fmla="*/ 2147483647 h 567"/>
              <a:gd name="T12" fmla="*/ 0 w 1225"/>
              <a:gd name="T13" fmla="*/ 2147483647 h 567"/>
              <a:gd name="T14" fmla="*/ 2147483647 w 1225"/>
              <a:gd name="T15" fmla="*/ 2147483647 h 567"/>
              <a:gd name="T16" fmla="*/ 2147483647 w 1225"/>
              <a:gd name="T17" fmla="*/ 2147483647 h 567"/>
              <a:gd name="T18" fmla="*/ 2147483647 w 1225"/>
              <a:gd name="T19" fmla="*/ 2147483647 h 567"/>
              <a:gd name="T20" fmla="*/ 2147483647 w 1225"/>
              <a:gd name="T21" fmla="*/ 2147483647 h 567"/>
              <a:gd name="T22" fmla="*/ 2147483647 w 1225"/>
              <a:gd name="T23" fmla="*/ 2147483647 h 56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25"/>
              <a:gd name="T37" fmla="*/ 0 h 567"/>
              <a:gd name="T38" fmla="*/ 1225 w 1225"/>
              <a:gd name="T39" fmla="*/ 567 h 56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25" h="567">
                <a:moveTo>
                  <a:pt x="1221" y="0"/>
                </a:moveTo>
                <a:lnTo>
                  <a:pt x="1128" y="0"/>
                </a:lnTo>
                <a:lnTo>
                  <a:pt x="1089" y="114"/>
                </a:lnTo>
                <a:lnTo>
                  <a:pt x="862" y="114"/>
                </a:lnTo>
                <a:lnTo>
                  <a:pt x="817" y="250"/>
                </a:lnTo>
                <a:lnTo>
                  <a:pt x="0" y="250"/>
                </a:lnTo>
                <a:lnTo>
                  <a:pt x="0" y="431"/>
                </a:lnTo>
                <a:lnTo>
                  <a:pt x="91" y="431"/>
                </a:lnTo>
                <a:lnTo>
                  <a:pt x="182" y="567"/>
                </a:lnTo>
                <a:lnTo>
                  <a:pt x="673" y="566"/>
                </a:lnTo>
                <a:lnTo>
                  <a:pt x="789" y="432"/>
                </a:lnTo>
                <a:lnTo>
                  <a:pt x="1225" y="431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73" name="Freeform 22"/>
          <p:cNvSpPr>
            <a:spLocks/>
          </p:cNvSpPr>
          <p:nvPr/>
        </p:nvSpPr>
        <p:spPr bwMode="auto">
          <a:xfrm>
            <a:off x="2487613" y="3649663"/>
            <a:ext cx="2016125" cy="901700"/>
          </a:xfrm>
          <a:custGeom>
            <a:avLst/>
            <a:gdLst>
              <a:gd name="T0" fmla="*/ 2147483647 w 1270"/>
              <a:gd name="T1" fmla="*/ 0 h 568"/>
              <a:gd name="T2" fmla="*/ 2147483647 w 1270"/>
              <a:gd name="T3" fmla="*/ 0 h 568"/>
              <a:gd name="T4" fmla="*/ 2147483647 w 1270"/>
              <a:gd name="T5" fmla="*/ 2147483647 h 568"/>
              <a:gd name="T6" fmla="*/ 2147483647 w 1270"/>
              <a:gd name="T7" fmla="*/ 2147483647 h 568"/>
              <a:gd name="T8" fmla="*/ 2147483647 w 1270"/>
              <a:gd name="T9" fmla="*/ 2147483647 h 568"/>
              <a:gd name="T10" fmla="*/ 2147483647 w 1270"/>
              <a:gd name="T11" fmla="*/ 2147483647 h 568"/>
              <a:gd name="T12" fmla="*/ 2147483647 w 1270"/>
              <a:gd name="T13" fmla="*/ 2147483647 h 568"/>
              <a:gd name="T14" fmla="*/ 2147483647 w 1270"/>
              <a:gd name="T15" fmla="*/ 2147483647 h 568"/>
              <a:gd name="T16" fmla="*/ 2147483647 w 1270"/>
              <a:gd name="T17" fmla="*/ 2147483647 h 568"/>
              <a:gd name="T18" fmla="*/ 2147483647 w 1270"/>
              <a:gd name="T19" fmla="*/ 2147483647 h 568"/>
              <a:gd name="T20" fmla="*/ 2147483647 w 1270"/>
              <a:gd name="T21" fmla="*/ 2147483647 h 568"/>
              <a:gd name="T22" fmla="*/ 0 w 1270"/>
              <a:gd name="T23" fmla="*/ 2147483647 h 5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70"/>
              <a:gd name="T37" fmla="*/ 0 h 568"/>
              <a:gd name="T38" fmla="*/ 1270 w 1270"/>
              <a:gd name="T39" fmla="*/ 568 h 5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70" h="568">
                <a:moveTo>
                  <a:pt x="4" y="0"/>
                </a:moveTo>
                <a:lnTo>
                  <a:pt x="101" y="0"/>
                </a:lnTo>
                <a:lnTo>
                  <a:pt x="141" y="114"/>
                </a:lnTo>
                <a:lnTo>
                  <a:pt x="376" y="114"/>
                </a:lnTo>
                <a:lnTo>
                  <a:pt x="423" y="250"/>
                </a:lnTo>
                <a:lnTo>
                  <a:pt x="1270" y="250"/>
                </a:lnTo>
                <a:lnTo>
                  <a:pt x="1270" y="431"/>
                </a:lnTo>
                <a:lnTo>
                  <a:pt x="1176" y="431"/>
                </a:lnTo>
                <a:lnTo>
                  <a:pt x="1081" y="567"/>
                </a:lnTo>
                <a:lnTo>
                  <a:pt x="558" y="568"/>
                </a:lnTo>
                <a:lnTo>
                  <a:pt x="446" y="432"/>
                </a:lnTo>
                <a:lnTo>
                  <a:pt x="0" y="431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5974" name="Rectangle 3"/>
          <p:cNvSpPr txBox="1">
            <a:spLocks noChangeArrowheads="1"/>
          </p:cNvSpPr>
          <p:nvPr/>
        </p:nvSpPr>
        <p:spPr bwMode="auto">
          <a:xfrm>
            <a:off x="328613" y="1125538"/>
            <a:ext cx="881538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Main differences between </a:t>
            </a:r>
            <a:r>
              <a:rPr lang="fr-CH" altLang="fr-FR" sz="2000">
                <a:solidFill>
                  <a:srgbClr val="000000"/>
                </a:solidFill>
                <a:latin typeface="Calibri" pitchFamily="34" charset="0"/>
              </a:rPr>
              <a:t>design </a:t>
            </a: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of new structures and assessment of existing structures 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altLang="fr-FR" sz="2000">
                <a:solidFill>
                  <a:srgbClr val="0500CC"/>
                </a:solidFill>
                <a:latin typeface="Calibri" pitchFamily="34" charset="0"/>
              </a:rPr>
              <a:t>Design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 approach in case of nonlinearity (concrete cracking and steel yielding)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Methods inspired by </a:t>
            </a:r>
            <a:r>
              <a:rPr lang="en-GB" altLang="fr-FR" sz="2000">
                <a:solidFill>
                  <a:srgbClr val="0500CC"/>
                </a:solidFill>
                <a:latin typeface="Calibri" pitchFamily="34" charset="0"/>
              </a:rPr>
              <a:t>Lower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 Bound Theorem of Limit Analysis in case of </a:t>
            </a:r>
            <a:r>
              <a:rPr lang="en-GB" altLang="fr-FR" sz="2000">
                <a:solidFill>
                  <a:srgbClr val="0500CC"/>
                </a:solidFill>
                <a:latin typeface="Calibri" pitchFamily="34" charset="0"/>
              </a:rPr>
              <a:t>design</a:t>
            </a:r>
          </a:p>
        </p:txBody>
      </p:sp>
      <p:sp>
        <p:nvSpPr>
          <p:cNvPr id="125975" name="Line 24"/>
          <p:cNvSpPr>
            <a:spLocks noChangeShapeType="1"/>
          </p:cNvSpPr>
          <p:nvPr/>
        </p:nvSpPr>
        <p:spPr bwMode="auto">
          <a:xfrm flipV="1">
            <a:off x="5781675" y="2978150"/>
            <a:ext cx="1588" cy="1258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76" name="Text Box 25"/>
          <p:cNvSpPr txBox="1">
            <a:spLocks noChangeArrowheads="1"/>
          </p:cNvSpPr>
          <p:nvPr/>
        </p:nvSpPr>
        <p:spPr bwMode="auto">
          <a:xfrm>
            <a:off x="7843838" y="4175125"/>
            <a:ext cx="9223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fr-CH" altLang="fr-FR" sz="1400" i="1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fr-CH" altLang="fr-FR" sz="1400">
                <a:solidFill>
                  <a:srgbClr val="000000"/>
                </a:solidFill>
              </a:rPr>
              <a:t> [1/m]</a:t>
            </a:r>
            <a:endParaRPr lang="en-GB" altLang="fr-FR" sz="1400">
              <a:solidFill>
                <a:srgbClr val="000000"/>
              </a:solidFill>
            </a:endParaRPr>
          </a:p>
        </p:txBody>
      </p:sp>
      <p:sp>
        <p:nvSpPr>
          <p:cNvPr id="125977" name="Text Box 26"/>
          <p:cNvSpPr txBox="1">
            <a:spLocks noChangeArrowheads="1"/>
          </p:cNvSpPr>
          <p:nvPr/>
        </p:nvSpPr>
        <p:spPr bwMode="auto">
          <a:xfrm>
            <a:off x="4975225" y="2927350"/>
            <a:ext cx="10064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fr-CH" altLang="fr-FR" sz="1400" i="1">
                <a:solidFill>
                  <a:srgbClr val="000000"/>
                </a:solidFill>
              </a:rPr>
              <a:t>M</a:t>
            </a:r>
            <a:r>
              <a:rPr lang="fr-CH" altLang="fr-FR" sz="1400">
                <a:solidFill>
                  <a:srgbClr val="000000"/>
                </a:solidFill>
              </a:rPr>
              <a:t> [kNm]</a:t>
            </a:r>
            <a:endParaRPr lang="en-GB" altLang="fr-FR" sz="1400">
              <a:solidFill>
                <a:srgbClr val="000000"/>
              </a:solidFill>
            </a:endParaRPr>
          </a:p>
        </p:txBody>
      </p:sp>
      <p:sp>
        <p:nvSpPr>
          <p:cNvPr id="125978" name="Line 27"/>
          <p:cNvSpPr>
            <a:spLocks noChangeShapeType="1"/>
          </p:cNvSpPr>
          <p:nvPr/>
        </p:nvSpPr>
        <p:spPr bwMode="auto">
          <a:xfrm>
            <a:off x="5694363" y="4114800"/>
            <a:ext cx="2789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5979" name="Line 28"/>
          <p:cNvSpPr>
            <a:spLocks noChangeShapeType="1"/>
          </p:cNvSpPr>
          <p:nvPr/>
        </p:nvSpPr>
        <p:spPr bwMode="auto">
          <a:xfrm flipV="1">
            <a:off x="5781675" y="3776663"/>
            <a:ext cx="98425" cy="338137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5980" name="Ink 29"/>
          <p:cNvPicPr>
            <a:picLocks noRot="1" noChangeAspect="1" noEditPoints="1" noChangeArrowheads="1" noChangeShapeType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2150" y="3673475"/>
            <a:ext cx="6985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1" name="Ink 30"/>
          <p:cNvPicPr>
            <a:picLocks noRot="1" noChangeAspect="1" noEditPoints="1" noChangeArrowheads="1" noChangeShapeType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0488" y="3181350"/>
            <a:ext cx="102076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2" name="Ink 31"/>
          <p:cNvPicPr>
            <a:picLocks noRot="1" noChangeAspect="1" noEditPoints="1" noChangeArrowheads="1" noChangeShapeType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3181350"/>
            <a:ext cx="968375" cy="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5983" name="Straight Connector 4"/>
          <p:cNvCxnSpPr>
            <a:cxnSpLocks noChangeShapeType="1"/>
          </p:cNvCxnSpPr>
          <p:nvPr/>
        </p:nvCxnSpPr>
        <p:spPr bwMode="auto">
          <a:xfrm flipV="1">
            <a:off x="5781675" y="2636838"/>
            <a:ext cx="519113" cy="1462087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125984" name="Straight Connector 8"/>
          <p:cNvCxnSpPr>
            <a:cxnSpLocks noChangeShapeType="1"/>
          </p:cNvCxnSpPr>
          <p:nvPr/>
        </p:nvCxnSpPr>
        <p:spPr bwMode="auto">
          <a:xfrm>
            <a:off x="7659688" y="3227388"/>
            <a:ext cx="714375" cy="0"/>
          </a:xfrm>
          <a:prstGeom prst="lin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25985" name="Rectangle 45"/>
          <p:cNvSpPr>
            <a:spLocks noChangeArrowheads="1"/>
          </p:cNvSpPr>
          <p:nvPr/>
        </p:nvSpPr>
        <p:spPr bwMode="auto">
          <a:xfrm>
            <a:off x="6375400" y="2479675"/>
            <a:ext cx="25939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500CC"/>
                </a:solidFill>
                <a:latin typeface="Calibri" pitchFamily="34" charset="0"/>
              </a:rPr>
              <a:t>Calculating internal forces</a:t>
            </a:r>
            <a:endParaRPr lang="fr-CH" altLang="fr-FR" sz="1600">
              <a:solidFill>
                <a:srgbClr val="0500CC"/>
              </a:solidFill>
              <a:latin typeface="Calibri" pitchFamily="34" charset="0"/>
            </a:endParaRPr>
          </a:p>
        </p:txBody>
      </p:sp>
      <p:sp>
        <p:nvSpPr>
          <p:cNvPr id="125986" name="Rectangle 46"/>
          <p:cNvSpPr>
            <a:spLocks noChangeArrowheads="1"/>
          </p:cNvSpPr>
          <p:nvPr/>
        </p:nvSpPr>
        <p:spPr bwMode="auto">
          <a:xfrm>
            <a:off x="7192963" y="2840038"/>
            <a:ext cx="177641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FF0000"/>
                </a:solidFill>
                <a:latin typeface="Calibri" pitchFamily="34" charset="0"/>
              </a:rPr>
              <a:t>Checking sections</a:t>
            </a:r>
            <a:endParaRPr lang="fr-CH" altLang="fr-FR" sz="16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6781800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fr-FR" smtClean="0"/>
              <a:t>Design of new structures and assessment of existing structures are fundamentally different?</a:t>
            </a:r>
          </a:p>
        </p:txBody>
      </p:sp>
      <p:sp>
        <p:nvSpPr>
          <p:cNvPr id="126978" name="Rectangle 1"/>
          <p:cNvSpPr>
            <a:spLocks noChangeArrowheads="1"/>
          </p:cNvSpPr>
          <p:nvPr/>
        </p:nvSpPr>
        <p:spPr bwMode="auto">
          <a:xfrm>
            <a:off x="395288" y="6108700"/>
            <a:ext cx="82804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Muttoni A. , Fernández Ruiz M., Niketić F., </a:t>
            </a:r>
            <a:r>
              <a:rPr lang="en-US" altLang="fr-FR" sz="1600" i="1">
                <a:solidFill>
                  <a:srgbClr val="000000"/>
                </a:solidFill>
                <a:latin typeface="Calibri" pitchFamily="34" charset="0"/>
              </a:rPr>
              <a:t>Design versus assessment of concrete structures using stress fields and strut-and-tie models</a:t>
            </a: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, ACI-Journal, accepted for publication, 2015</a:t>
            </a: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6979" name="Rectangle 3"/>
          <p:cNvSpPr txBox="1">
            <a:spLocks noChangeArrowheads="1"/>
          </p:cNvSpPr>
          <p:nvPr/>
        </p:nvSpPr>
        <p:spPr bwMode="auto">
          <a:xfrm>
            <a:off x="328613" y="1125538"/>
            <a:ext cx="881538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Main differences between </a:t>
            </a:r>
            <a:r>
              <a:rPr lang="fr-CH" altLang="fr-FR" sz="2000">
                <a:solidFill>
                  <a:srgbClr val="000000"/>
                </a:solidFill>
                <a:latin typeface="Calibri" pitchFamily="34" charset="0"/>
              </a:rPr>
              <a:t>design </a:t>
            </a:r>
            <a:r>
              <a:rPr lang="en-US" altLang="fr-FR" sz="2000">
                <a:solidFill>
                  <a:srgbClr val="000000"/>
                </a:solidFill>
                <a:latin typeface="Calibri" pitchFamily="34" charset="0"/>
              </a:rPr>
              <a:t>of new structures and assessment of existing structures 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: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Approach for </a:t>
            </a:r>
            <a:r>
              <a:rPr lang="en-GB" altLang="fr-FR" sz="2000">
                <a:solidFill>
                  <a:srgbClr val="0500CC"/>
                </a:solidFill>
                <a:latin typeface="Calibri" pitchFamily="34" charset="0"/>
              </a:rPr>
              <a:t>assessment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 in case of nonlinearity (in case of sufficient deformation capacity)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Monotype Sorts"/>
              <a:buNone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Methods should be more inspired by </a:t>
            </a:r>
            <a:r>
              <a:rPr lang="en-GB" altLang="fr-FR" sz="2000">
                <a:solidFill>
                  <a:srgbClr val="0500CC"/>
                </a:solidFill>
                <a:latin typeface="Calibri" pitchFamily="34" charset="0"/>
              </a:rPr>
              <a:t>Upper</a:t>
            </a: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 Bound Theorem of Limit Analysis or non-linear analysis in case of </a:t>
            </a:r>
            <a:r>
              <a:rPr lang="en-GB" altLang="fr-FR" sz="2000">
                <a:solidFill>
                  <a:srgbClr val="0500CC"/>
                </a:solidFill>
                <a:latin typeface="Calibri" pitchFamily="34" charset="0"/>
              </a:rPr>
              <a:t>assessment</a:t>
            </a:r>
          </a:p>
        </p:txBody>
      </p:sp>
      <p:sp>
        <p:nvSpPr>
          <p:cNvPr id="126980" name="Rectangle 3"/>
          <p:cNvSpPr>
            <a:spLocks noChangeArrowheads="1"/>
          </p:cNvSpPr>
          <p:nvPr/>
        </p:nvSpPr>
        <p:spPr bwMode="auto">
          <a:xfrm>
            <a:off x="600075" y="2932113"/>
            <a:ext cx="3886200" cy="571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81" name="Rectangle 4"/>
          <p:cNvSpPr>
            <a:spLocks noChangeArrowheads="1"/>
          </p:cNvSpPr>
          <p:nvPr/>
        </p:nvSpPr>
        <p:spPr bwMode="auto">
          <a:xfrm>
            <a:off x="600075" y="2705100"/>
            <a:ext cx="3886200" cy="112713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82" name="AutoShape 5"/>
          <p:cNvSpPr>
            <a:spLocks noChangeArrowheads="1"/>
          </p:cNvSpPr>
          <p:nvPr/>
        </p:nvSpPr>
        <p:spPr bwMode="auto">
          <a:xfrm>
            <a:off x="600075" y="2989263"/>
            <a:ext cx="138113" cy="55562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83" name="AutoShape 6"/>
          <p:cNvSpPr>
            <a:spLocks noChangeArrowheads="1"/>
          </p:cNvSpPr>
          <p:nvPr/>
        </p:nvSpPr>
        <p:spPr bwMode="auto">
          <a:xfrm>
            <a:off x="4349750" y="2989263"/>
            <a:ext cx="136525" cy="55562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84" name="AutoShape 7"/>
          <p:cNvSpPr>
            <a:spLocks noChangeArrowheads="1"/>
          </p:cNvSpPr>
          <p:nvPr/>
        </p:nvSpPr>
        <p:spPr bwMode="auto">
          <a:xfrm>
            <a:off x="2441575" y="2989263"/>
            <a:ext cx="136525" cy="55562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85" name="Oval 8"/>
          <p:cNvSpPr>
            <a:spLocks noChangeArrowheads="1"/>
          </p:cNvSpPr>
          <p:nvPr/>
        </p:nvSpPr>
        <p:spPr bwMode="auto">
          <a:xfrm>
            <a:off x="2479675" y="3049588"/>
            <a:ext cx="66675" cy="555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86" name="Oval 9"/>
          <p:cNvSpPr>
            <a:spLocks noChangeArrowheads="1"/>
          </p:cNvSpPr>
          <p:nvPr/>
        </p:nvSpPr>
        <p:spPr bwMode="auto">
          <a:xfrm>
            <a:off x="4383088" y="3046413"/>
            <a:ext cx="68262" cy="555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87" name="Line 10"/>
          <p:cNvSpPr>
            <a:spLocks noChangeShapeType="1"/>
          </p:cNvSpPr>
          <p:nvPr/>
        </p:nvSpPr>
        <p:spPr bwMode="auto">
          <a:xfrm>
            <a:off x="4418013" y="2706688"/>
            <a:ext cx="0" cy="112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6988" name="Line 11"/>
          <p:cNvSpPr>
            <a:spLocks noChangeShapeType="1"/>
          </p:cNvSpPr>
          <p:nvPr/>
        </p:nvSpPr>
        <p:spPr bwMode="auto">
          <a:xfrm>
            <a:off x="4213225" y="2706688"/>
            <a:ext cx="0" cy="112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6989" name="Line 12"/>
          <p:cNvSpPr>
            <a:spLocks noChangeShapeType="1"/>
          </p:cNvSpPr>
          <p:nvPr/>
        </p:nvSpPr>
        <p:spPr bwMode="auto">
          <a:xfrm>
            <a:off x="4008438" y="2706688"/>
            <a:ext cx="0" cy="112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6990" name="Line 13"/>
          <p:cNvSpPr>
            <a:spLocks noChangeShapeType="1"/>
          </p:cNvSpPr>
          <p:nvPr/>
        </p:nvSpPr>
        <p:spPr bwMode="auto">
          <a:xfrm>
            <a:off x="738188" y="2706688"/>
            <a:ext cx="0" cy="112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6991" name="Line 14"/>
          <p:cNvSpPr>
            <a:spLocks noChangeShapeType="1"/>
          </p:cNvSpPr>
          <p:nvPr/>
        </p:nvSpPr>
        <p:spPr bwMode="auto">
          <a:xfrm>
            <a:off x="941388" y="2706688"/>
            <a:ext cx="0" cy="112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6992" name="Line 15"/>
          <p:cNvSpPr>
            <a:spLocks noChangeShapeType="1"/>
          </p:cNvSpPr>
          <p:nvPr/>
        </p:nvSpPr>
        <p:spPr bwMode="auto">
          <a:xfrm>
            <a:off x="1146175" y="2706688"/>
            <a:ext cx="0" cy="112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6993" name="Line 16"/>
          <p:cNvSpPr>
            <a:spLocks noChangeShapeType="1"/>
          </p:cNvSpPr>
          <p:nvPr/>
        </p:nvSpPr>
        <p:spPr bwMode="auto">
          <a:xfrm>
            <a:off x="666750" y="4322763"/>
            <a:ext cx="3749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94" name="Line 17"/>
          <p:cNvSpPr>
            <a:spLocks noChangeShapeType="1"/>
          </p:cNvSpPr>
          <p:nvPr/>
        </p:nvSpPr>
        <p:spPr bwMode="auto">
          <a:xfrm>
            <a:off x="2508250" y="3925888"/>
            <a:ext cx="0" cy="509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95" name="Freeform 18"/>
          <p:cNvSpPr>
            <a:spLocks/>
          </p:cNvSpPr>
          <p:nvPr/>
        </p:nvSpPr>
        <p:spPr bwMode="auto">
          <a:xfrm>
            <a:off x="665163" y="3925888"/>
            <a:ext cx="1843087" cy="709612"/>
          </a:xfrm>
          <a:custGeom>
            <a:avLst/>
            <a:gdLst>
              <a:gd name="T0" fmla="*/ 0 w 1226"/>
              <a:gd name="T1" fmla="*/ 2147483647 h 568"/>
              <a:gd name="T2" fmla="*/ 2147483647 w 1226"/>
              <a:gd name="T3" fmla="*/ 2147483647 h 568"/>
              <a:gd name="T4" fmla="*/ 2147483647 w 1226"/>
              <a:gd name="T5" fmla="*/ 2147483647 h 568"/>
              <a:gd name="T6" fmla="*/ 2147483647 w 1226"/>
              <a:gd name="T7" fmla="*/ 2147483647 h 568"/>
              <a:gd name="T8" fmla="*/ 2147483647 w 1226"/>
              <a:gd name="T9" fmla="*/ 2147483647 h 568"/>
              <a:gd name="T10" fmla="*/ 2147483647 w 1226"/>
              <a:gd name="T11" fmla="*/ 2147483647 h 568"/>
              <a:gd name="T12" fmla="*/ 2147483647 w 1226"/>
              <a:gd name="T13" fmla="*/ 2147483647 h 568"/>
              <a:gd name="T14" fmla="*/ 2147483647 w 1226"/>
              <a:gd name="T15" fmla="*/ 0 h 568"/>
              <a:gd name="T16" fmla="*/ 2147483647 w 1226"/>
              <a:gd name="T17" fmla="*/ 2147483647 h 568"/>
              <a:gd name="T18" fmla="*/ 0 w 1226"/>
              <a:gd name="T19" fmla="*/ 2147483647 h 5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26"/>
              <a:gd name="T31" fmla="*/ 0 h 568"/>
              <a:gd name="T32" fmla="*/ 1226 w 1226"/>
              <a:gd name="T33" fmla="*/ 568 h 5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26" h="568">
                <a:moveTo>
                  <a:pt x="0" y="321"/>
                </a:moveTo>
                <a:lnTo>
                  <a:pt x="64" y="377"/>
                </a:lnTo>
                <a:cubicBezTo>
                  <a:pt x="102" y="407"/>
                  <a:pt x="167" y="472"/>
                  <a:pt x="229" y="503"/>
                </a:cubicBezTo>
                <a:cubicBezTo>
                  <a:pt x="291" y="534"/>
                  <a:pt x="354" y="563"/>
                  <a:pt x="439" y="563"/>
                </a:cubicBezTo>
                <a:cubicBezTo>
                  <a:pt x="524" y="563"/>
                  <a:pt x="630" y="568"/>
                  <a:pt x="739" y="503"/>
                </a:cubicBezTo>
                <a:cubicBezTo>
                  <a:pt x="848" y="438"/>
                  <a:pt x="1018" y="250"/>
                  <a:pt x="1096" y="173"/>
                </a:cubicBezTo>
                <a:cubicBezTo>
                  <a:pt x="1174" y="96"/>
                  <a:pt x="1182" y="70"/>
                  <a:pt x="1204" y="41"/>
                </a:cubicBezTo>
                <a:lnTo>
                  <a:pt x="1226" y="0"/>
                </a:lnTo>
                <a:lnTo>
                  <a:pt x="1226" y="315"/>
                </a:lnTo>
                <a:lnTo>
                  <a:pt x="0" y="321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6996" name="Rectangle 19"/>
          <p:cNvSpPr>
            <a:spLocks noChangeArrowheads="1"/>
          </p:cNvSpPr>
          <p:nvPr/>
        </p:nvSpPr>
        <p:spPr bwMode="auto">
          <a:xfrm>
            <a:off x="2508250" y="3529013"/>
            <a:ext cx="1976438" cy="5556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97" name="AutoShape 20"/>
          <p:cNvSpPr>
            <a:spLocks noChangeArrowheads="1"/>
          </p:cNvSpPr>
          <p:nvPr/>
        </p:nvSpPr>
        <p:spPr bwMode="auto">
          <a:xfrm>
            <a:off x="600075" y="3586163"/>
            <a:ext cx="138113" cy="57150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98" name="AutoShape 21"/>
          <p:cNvSpPr>
            <a:spLocks noChangeArrowheads="1"/>
          </p:cNvSpPr>
          <p:nvPr/>
        </p:nvSpPr>
        <p:spPr bwMode="auto">
          <a:xfrm>
            <a:off x="4349750" y="3586163"/>
            <a:ext cx="136525" cy="57150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6999" name="AutoShape 22"/>
          <p:cNvSpPr>
            <a:spLocks noChangeArrowheads="1"/>
          </p:cNvSpPr>
          <p:nvPr/>
        </p:nvSpPr>
        <p:spPr bwMode="auto">
          <a:xfrm>
            <a:off x="2441575" y="3586163"/>
            <a:ext cx="136525" cy="57150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7000" name="Oval 23"/>
          <p:cNvSpPr>
            <a:spLocks noChangeArrowheads="1"/>
          </p:cNvSpPr>
          <p:nvPr/>
        </p:nvSpPr>
        <p:spPr bwMode="auto">
          <a:xfrm>
            <a:off x="2479675" y="3646488"/>
            <a:ext cx="66675" cy="55562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7001" name="Oval 24"/>
          <p:cNvSpPr>
            <a:spLocks noChangeArrowheads="1"/>
          </p:cNvSpPr>
          <p:nvPr/>
        </p:nvSpPr>
        <p:spPr bwMode="auto">
          <a:xfrm>
            <a:off x="4383088" y="3643313"/>
            <a:ext cx="68262" cy="5715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7002" name="AutoShape 25"/>
          <p:cNvSpPr>
            <a:spLocks/>
          </p:cNvSpPr>
          <p:nvPr/>
        </p:nvSpPr>
        <p:spPr bwMode="auto">
          <a:xfrm>
            <a:off x="328613" y="4095750"/>
            <a:ext cx="68262" cy="568325"/>
          </a:xfrm>
          <a:prstGeom prst="leftBracket">
            <a:avLst>
              <a:gd name="adj" fmla="val 83449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7003" name="AutoShape 26"/>
          <p:cNvSpPr>
            <a:spLocks/>
          </p:cNvSpPr>
          <p:nvPr/>
        </p:nvSpPr>
        <p:spPr bwMode="auto">
          <a:xfrm flipH="1">
            <a:off x="4684713" y="4095750"/>
            <a:ext cx="74612" cy="568325"/>
          </a:xfrm>
          <a:prstGeom prst="leftBracket">
            <a:avLst>
              <a:gd name="adj" fmla="val 76347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7004" name="Freeform 27"/>
          <p:cNvSpPr>
            <a:spLocks/>
          </p:cNvSpPr>
          <p:nvPr/>
        </p:nvSpPr>
        <p:spPr bwMode="auto">
          <a:xfrm>
            <a:off x="666750" y="3925888"/>
            <a:ext cx="1841500" cy="663575"/>
          </a:xfrm>
          <a:custGeom>
            <a:avLst/>
            <a:gdLst>
              <a:gd name="T0" fmla="*/ 0 w 1225"/>
              <a:gd name="T1" fmla="*/ 2147483647 h 531"/>
              <a:gd name="T2" fmla="*/ 2147483647 w 1225"/>
              <a:gd name="T3" fmla="*/ 2147483647 h 531"/>
              <a:gd name="T4" fmla="*/ 2147483647 w 1225"/>
              <a:gd name="T5" fmla="*/ 2147483647 h 531"/>
              <a:gd name="T6" fmla="*/ 2147483647 w 1225"/>
              <a:gd name="T7" fmla="*/ 2147483647 h 531"/>
              <a:gd name="T8" fmla="*/ 2147483647 w 1225"/>
              <a:gd name="T9" fmla="*/ 2147483647 h 531"/>
              <a:gd name="T10" fmla="*/ 2147483647 w 1225"/>
              <a:gd name="T11" fmla="*/ 2147483647 h 531"/>
              <a:gd name="T12" fmla="*/ 2147483647 w 1225"/>
              <a:gd name="T13" fmla="*/ 0 h 531"/>
              <a:gd name="T14" fmla="*/ 2147483647 w 1225"/>
              <a:gd name="T15" fmla="*/ 2147483647 h 531"/>
              <a:gd name="T16" fmla="*/ 0 w 1225"/>
              <a:gd name="T17" fmla="*/ 2147483647 h 5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5"/>
              <a:gd name="T28" fmla="*/ 0 h 531"/>
              <a:gd name="T29" fmla="*/ 1225 w 1225"/>
              <a:gd name="T30" fmla="*/ 531 h 5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5" h="531">
                <a:moveTo>
                  <a:pt x="0" y="318"/>
                </a:moveTo>
                <a:lnTo>
                  <a:pt x="57" y="373"/>
                </a:lnTo>
                <a:cubicBezTo>
                  <a:pt x="103" y="402"/>
                  <a:pt x="176" y="473"/>
                  <a:pt x="279" y="490"/>
                </a:cubicBezTo>
                <a:cubicBezTo>
                  <a:pt x="382" y="507"/>
                  <a:pt x="542" y="531"/>
                  <a:pt x="675" y="478"/>
                </a:cubicBezTo>
                <a:cubicBezTo>
                  <a:pt x="808" y="425"/>
                  <a:pt x="989" y="245"/>
                  <a:pt x="1077" y="172"/>
                </a:cubicBezTo>
                <a:cubicBezTo>
                  <a:pt x="1165" y="99"/>
                  <a:pt x="1181" y="66"/>
                  <a:pt x="1206" y="37"/>
                </a:cubicBezTo>
                <a:lnTo>
                  <a:pt x="1225" y="0"/>
                </a:lnTo>
                <a:lnTo>
                  <a:pt x="1221" y="319"/>
                </a:lnTo>
                <a:lnTo>
                  <a:pt x="0" y="318"/>
                </a:lnTo>
                <a:close/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7005" name="Freeform 28"/>
          <p:cNvSpPr>
            <a:spLocks/>
          </p:cNvSpPr>
          <p:nvPr/>
        </p:nvSpPr>
        <p:spPr bwMode="auto">
          <a:xfrm>
            <a:off x="673100" y="3930650"/>
            <a:ext cx="1839913" cy="708025"/>
          </a:xfrm>
          <a:custGeom>
            <a:avLst/>
            <a:gdLst>
              <a:gd name="T0" fmla="*/ 2147483647 w 1225"/>
              <a:gd name="T1" fmla="*/ 0 h 567"/>
              <a:gd name="T2" fmla="*/ 2147483647 w 1225"/>
              <a:gd name="T3" fmla="*/ 0 h 567"/>
              <a:gd name="T4" fmla="*/ 2147483647 w 1225"/>
              <a:gd name="T5" fmla="*/ 2147483647 h 567"/>
              <a:gd name="T6" fmla="*/ 2147483647 w 1225"/>
              <a:gd name="T7" fmla="*/ 2147483647 h 567"/>
              <a:gd name="T8" fmla="*/ 2147483647 w 1225"/>
              <a:gd name="T9" fmla="*/ 2147483647 h 567"/>
              <a:gd name="T10" fmla="*/ 0 w 1225"/>
              <a:gd name="T11" fmla="*/ 2147483647 h 567"/>
              <a:gd name="T12" fmla="*/ 0 w 1225"/>
              <a:gd name="T13" fmla="*/ 2147483647 h 567"/>
              <a:gd name="T14" fmla="*/ 2147483647 w 1225"/>
              <a:gd name="T15" fmla="*/ 2147483647 h 567"/>
              <a:gd name="T16" fmla="*/ 2147483647 w 1225"/>
              <a:gd name="T17" fmla="*/ 2147483647 h 567"/>
              <a:gd name="T18" fmla="*/ 2147483647 w 1225"/>
              <a:gd name="T19" fmla="*/ 2147483647 h 567"/>
              <a:gd name="T20" fmla="*/ 2147483647 w 1225"/>
              <a:gd name="T21" fmla="*/ 2147483647 h 567"/>
              <a:gd name="T22" fmla="*/ 2147483647 w 1225"/>
              <a:gd name="T23" fmla="*/ 2147483647 h 56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25"/>
              <a:gd name="T37" fmla="*/ 0 h 567"/>
              <a:gd name="T38" fmla="*/ 1225 w 1225"/>
              <a:gd name="T39" fmla="*/ 567 h 56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25" h="567">
                <a:moveTo>
                  <a:pt x="1221" y="0"/>
                </a:moveTo>
                <a:lnTo>
                  <a:pt x="1128" y="0"/>
                </a:lnTo>
                <a:lnTo>
                  <a:pt x="1089" y="114"/>
                </a:lnTo>
                <a:lnTo>
                  <a:pt x="862" y="114"/>
                </a:lnTo>
                <a:lnTo>
                  <a:pt x="817" y="250"/>
                </a:lnTo>
                <a:lnTo>
                  <a:pt x="0" y="250"/>
                </a:lnTo>
                <a:lnTo>
                  <a:pt x="0" y="431"/>
                </a:lnTo>
                <a:lnTo>
                  <a:pt x="91" y="431"/>
                </a:lnTo>
                <a:lnTo>
                  <a:pt x="182" y="567"/>
                </a:lnTo>
                <a:lnTo>
                  <a:pt x="673" y="566"/>
                </a:lnTo>
                <a:lnTo>
                  <a:pt x="789" y="432"/>
                </a:lnTo>
                <a:lnTo>
                  <a:pt x="1225" y="431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7006" name="Freeform 29"/>
          <p:cNvSpPr>
            <a:spLocks/>
          </p:cNvSpPr>
          <p:nvPr/>
        </p:nvSpPr>
        <p:spPr bwMode="auto">
          <a:xfrm flipH="1">
            <a:off x="2509838" y="3925888"/>
            <a:ext cx="1906587" cy="709612"/>
          </a:xfrm>
          <a:custGeom>
            <a:avLst/>
            <a:gdLst>
              <a:gd name="T0" fmla="*/ 0 w 1226"/>
              <a:gd name="T1" fmla="*/ 2147483647 h 568"/>
              <a:gd name="T2" fmla="*/ 2147483647 w 1226"/>
              <a:gd name="T3" fmla="*/ 2147483647 h 568"/>
              <a:gd name="T4" fmla="*/ 2147483647 w 1226"/>
              <a:gd name="T5" fmla="*/ 2147483647 h 568"/>
              <a:gd name="T6" fmla="*/ 2147483647 w 1226"/>
              <a:gd name="T7" fmla="*/ 2147483647 h 568"/>
              <a:gd name="T8" fmla="*/ 2147483647 w 1226"/>
              <a:gd name="T9" fmla="*/ 2147483647 h 568"/>
              <a:gd name="T10" fmla="*/ 2147483647 w 1226"/>
              <a:gd name="T11" fmla="*/ 2147483647 h 568"/>
              <a:gd name="T12" fmla="*/ 2147483647 w 1226"/>
              <a:gd name="T13" fmla="*/ 2147483647 h 568"/>
              <a:gd name="T14" fmla="*/ 2147483647 w 1226"/>
              <a:gd name="T15" fmla="*/ 0 h 568"/>
              <a:gd name="T16" fmla="*/ 2147483647 w 1226"/>
              <a:gd name="T17" fmla="*/ 2147483647 h 568"/>
              <a:gd name="T18" fmla="*/ 0 w 1226"/>
              <a:gd name="T19" fmla="*/ 2147483647 h 5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26"/>
              <a:gd name="T31" fmla="*/ 0 h 568"/>
              <a:gd name="T32" fmla="*/ 1226 w 1226"/>
              <a:gd name="T33" fmla="*/ 568 h 5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26" h="568">
                <a:moveTo>
                  <a:pt x="0" y="321"/>
                </a:moveTo>
                <a:lnTo>
                  <a:pt x="64" y="377"/>
                </a:lnTo>
                <a:cubicBezTo>
                  <a:pt x="102" y="407"/>
                  <a:pt x="167" y="472"/>
                  <a:pt x="229" y="503"/>
                </a:cubicBezTo>
                <a:cubicBezTo>
                  <a:pt x="291" y="534"/>
                  <a:pt x="354" y="563"/>
                  <a:pt x="439" y="563"/>
                </a:cubicBezTo>
                <a:cubicBezTo>
                  <a:pt x="524" y="563"/>
                  <a:pt x="630" y="568"/>
                  <a:pt x="739" y="503"/>
                </a:cubicBezTo>
                <a:cubicBezTo>
                  <a:pt x="848" y="438"/>
                  <a:pt x="1018" y="250"/>
                  <a:pt x="1096" y="173"/>
                </a:cubicBezTo>
                <a:cubicBezTo>
                  <a:pt x="1174" y="96"/>
                  <a:pt x="1182" y="70"/>
                  <a:pt x="1204" y="41"/>
                </a:cubicBezTo>
                <a:lnTo>
                  <a:pt x="1226" y="0"/>
                </a:lnTo>
                <a:lnTo>
                  <a:pt x="1226" y="315"/>
                </a:lnTo>
                <a:lnTo>
                  <a:pt x="0" y="321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7007" name="Freeform 30"/>
          <p:cNvSpPr>
            <a:spLocks/>
          </p:cNvSpPr>
          <p:nvPr/>
        </p:nvSpPr>
        <p:spPr bwMode="auto">
          <a:xfrm>
            <a:off x="2513013" y="3930650"/>
            <a:ext cx="1909762" cy="709613"/>
          </a:xfrm>
          <a:custGeom>
            <a:avLst/>
            <a:gdLst>
              <a:gd name="T0" fmla="*/ 2147483647 w 1270"/>
              <a:gd name="T1" fmla="*/ 0 h 568"/>
              <a:gd name="T2" fmla="*/ 2147483647 w 1270"/>
              <a:gd name="T3" fmla="*/ 0 h 568"/>
              <a:gd name="T4" fmla="*/ 2147483647 w 1270"/>
              <a:gd name="T5" fmla="*/ 2147483647 h 568"/>
              <a:gd name="T6" fmla="*/ 2147483647 w 1270"/>
              <a:gd name="T7" fmla="*/ 2147483647 h 568"/>
              <a:gd name="T8" fmla="*/ 2147483647 w 1270"/>
              <a:gd name="T9" fmla="*/ 2147483647 h 568"/>
              <a:gd name="T10" fmla="*/ 2147483647 w 1270"/>
              <a:gd name="T11" fmla="*/ 2147483647 h 568"/>
              <a:gd name="T12" fmla="*/ 2147483647 w 1270"/>
              <a:gd name="T13" fmla="*/ 2147483647 h 568"/>
              <a:gd name="T14" fmla="*/ 2147483647 w 1270"/>
              <a:gd name="T15" fmla="*/ 2147483647 h 568"/>
              <a:gd name="T16" fmla="*/ 2147483647 w 1270"/>
              <a:gd name="T17" fmla="*/ 2147483647 h 568"/>
              <a:gd name="T18" fmla="*/ 2147483647 w 1270"/>
              <a:gd name="T19" fmla="*/ 2147483647 h 568"/>
              <a:gd name="T20" fmla="*/ 2147483647 w 1270"/>
              <a:gd name="T21" fmla="*/ 2147483647 h 568"/>
              <a:gd name="T22" fmla="*/ 0 w 1270"/>
              <a:gd name="T23" fmla="*/ 2147483647 h 5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70"/>
              <a:gd name="T37" fmla="*/ 0 h 568"/>
              <a:gd name="T38" fmla="*/ 1270 w 1270"/>
              <a:gd name="T39" fmla="*/ 568 h 5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70" h="568">
                <a:moveTo>
                  <a:pt x="4" y="0"/>
                </a:moveTo>
                <a:lnTo>
                  <a:pt x="101" y="0"/>
                </a:lnTo>
                <a:lnTo>
                  <a:pt x="141" y="114"/>
                </a:lnTo>
                <a:lnTo>
                  <a:pt x="376" y="114"/>
                </a:lnTo>
                <a:lnTo>
                  <a:pt x="423" y="250"/>
                </a:lnTo>
                <a:lnTo>
                  <a:pt x="1270" y="250"/>
                </a:lnTo>
                <a:lnTo>
                  <a:pt x="1270" y="431"/>
                </a:lnTo>
                <a:lnTo>
                  <a:pt x="1176" y="431"/>
                </a:lnTo>
                <a:lnTo>
                  <a:pt x="1081" y="567"/>
                </a:lnTo>
                <a:lnTo>
                  <a:pt x="558" y="568"/>
                </a:lnTo>
                <a:lnTo>
                  <a:pt x="446" y="432"/>
                </a:lnTo>
                <a:lnTo>
                  <a:pt x="0" y="431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7008" name="Rectangle 31"/>
          <p:cNvSpPr>
            <a:spLocks noChangeArrowheads="1"/>
          </p:cNvSpPr>
          <p:nvPr/>
        </p:nvSpPr>
        <p:spPr bwMode="auto">
          <a:xfrm rot="765805">
            <a:off x="581025" y="3590925"/>
            <a:ext cx="817563" cy="5715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7009" name="Rectangle 32"/>
          <p:cNvSpPr>
            <a:spLocks noChangeArrowheads="1"/>
          </p:cNvSpPr>
          <p:nvPr/>
        </p:nvSpPr>
        <p:spPr bwMode="auto">
          <a:xfrm rot="-445397">
            <a:off x="1355725" y="3598863"/>
            <a:ext cx="1157288" cy="5556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7010" name="Oval 33"/>
          <p:cNvSpPr>
            <a:spLocks noChangeArrowheads="1"/>
          </p:cNvSpPr>
          <p:nvPr/>
        </p:nvSpPr>
        <p:spPr bwMode="auto">
          <a:xfrm>
            <a:off x="1336675" y="3657600"/>
            <a:ext cx="68263" cy="555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7011" name="Oval 34"/>
          <p:cNvSpPr>
            <a:spLocks noChangeArrowheads="1"/>
          </p:cNvSpPr>
          <p:nvPr/>
        </p:nvSpPr>
        <p:spPr bwMode="auto">
          <a:xfrm>
            <a:off x="2478088" y="3530600"/>
            <a:ext cx="66675" cy="555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buSzPct val="75000"/>
            </a:pPr>
            <a:endParaRPr lang="de-CH" altLang="fr-FR">
              <a:solidFill>
                <a:srgbClr val="000000"/>
              </a:solidFill>
            </a:endParaRPr>
          </a:p>
        </p:txBody>
      </p:sp>
      <p:sp>
        <p:nvSpPr>
          <p:cNvPr id="127012" name="Freeform 35"/>
          <p:cNvSpPr>
            <a:spLocks/>
          </p:cNvSpPr>
          <p:nvPr/>
        </p:nvSpPr>
        <p:spPr bwMode="auto">
          <a:xfrm flipH="1">
            <a:off x="2508250" y="3925888"/>
            <a:ext cx="1908175" cy="665162"/>
          </a:xfrm>
          <a:custGeom>
            <a:avLst/>
            <a:gdLst>
              <a:gd name="T0" fmla="*/ 0 w 1225"/>
              <a:gd name="T1" fmla="*/ 2147483647 h 531"/>
              <a:gd name="T2" fmla="*/ 2147483647 w 1225"/>
              <a:gd name="T3" fmla="*/ 2147483647 h 531"/>
              <a:gd name="T4" fmla="*/ 2147483647 w 1225"/>
              <a:gd name="T5" fmla="*/ 2147483647 h 531"/>
              <a:gd name="T6" fmla="*/ 2147483647 w 1225"/>
              <a:gd name="T7" fmla="*/ 2147483647 h 531"/>
              <a:gd name="T8" fmla="*/ 2147483647 w 1225"/>
              <a:gd name="T9" fmla="*/ 2147483647 h 531"/>
              <a:gd name="T10" fmla="*/ 2147483647 w 1225"/>
              <a:gd name="T11" fmla="*/ 2147483647 h 531"/>
              <a:gd name="T12" fmla="*/ 2147483647 w 1225"/>
              <a:gd name="T13" fmla="*/ 0 h 531"/>
              <a:gd name="T14" fmla="*/ 2147483647 w 1225"/>
              <a:gd name="T15" fmla="*/ 2147483647 h 531"/>
              <a:gd name="T16" fmla="*/ 0 w 1225"/>
              <a:gd name="T17" fmla="*/ 2147483647 h 5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5"/>
              <a:gd name="T28" fmla="*/ 0 h 531"/>
              <a:gd name="T29" fmla="*/ 1225 w 1225"/>
              <a:gd name="T30" fmla="*/ 531 h 5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5" h="531">
                <a:moveTo>
                  <a:pt x="0" y="318"/>
                </a:moveTo>
                <a:lnTo>
                  <a:pt x="57" y="373"/>
                </a:lnTo>
                <a:cubicBezTo>
                  <a:pt x="103" y="402"/>
                  <a:pt x="176" y="473"/>
                  <a:pt x="279" y="490"/>
                </a:cubicBezTo>
                <a:cubicBezTo>
                  <a:pt x="382" y="507"/>
                  <a:pt x="542" y="531"/>
                  <a:pt x="675" y="478"/>
                </a:cubicBezTo>
                <a:cubicBezTo>
                  <a:pt x="808" y="425"/>
                  <a:pt x="989" y="245"/>
                  <a:pt x="1077" y="172"/>
                </a:cubicBezTo>
                <a:cubicBezTo>
                  <a:pt x="1165" y="99"/>
                  <a:pt x="1181" y="66"/>
                  <a:pt x="1206" y="37"/>
                </a:cubicBezTo>
                <a:lnTo>
                  <a:pt x="1225" y="0"/>
                </a:lnTo>
                <a:lnTo>
                  <a:pt x="1221" y="319"/>
                </a:lnTo>
                <a:lnTo>
                  <a:pt x="0" y="318"/>
                </a:lnTo>
                <a:close/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7013" name="Text Box 36"/>
          <p:cNvSpPr txBox="1">
            <a:spLocks noChangeArrowheads="1"/>
          </p:cNvSpPr>
          <p:nvPr/>
        </p:nvSpPr>
        <p:spPr bwMode="auto">
          <a:xfrm>
            <a:off x="4552950" y="2592388"/>
            <a:ext cx="546100" cy="3413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fr-CH" altLang="fr-FR" i="1">
                <a:solidFill>
                  <a:srgbClr val="000000"/>
                </a:solidFill>
              </a:rPr>
              <a:t>q</a:t>
            </a:r>
            <a:r>
              <a:rPr lang="fr-CH" altLang="fr-FR" i="1" baseline="-25000">
                <a:solidFill>
                  <a:srgbClr val="000000"/>
                </a:solidFill>
              </a:rPr>
              <a:t>R</a:t>
            </a:r>
            <a:endParaRPr lang="en-GB" altLang="fr-FR">
              <a:solidFill>
                <a:srgbClr val="000000"/>
              </a:solidFill>
            </a:endParaRPr>
          </a:p>
        </p:txBody>
      </p:sp>
      <p:sp>
        <p:nvSpPr>
          <p:cNvPr id="127014" name="Line 51"/>
          <p:cNvSpPr>
            <a:spLocks noChangeShapeType="1"/>
          </p:cNvSpPr>
          <p:nvPr/>
        </p:nvSpPr>
        <p:spPr bwMode="auto">
          <a:xfrm flipV="1">
            <a:off x="5851525" y="2708275"/>
            <a:ext cx="1588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7015" name="Text Box 52"/>
          <p:cNvSpPr txBox="1">
            <a:spLocks noChangeArrowheads="1"/>
          </p:cNvSpPr>
          <p:nvPr/>
        </p:nvSpPr>
        <p:spPr bwMode="auto">
          <a:xfrm>
            <a:off x="7804150" y="3649663"/>
            <a:ext cx="87153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fr-CH" altLang="fr-FR" sz="1400" i="1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fr-CH" altLang="fr-FR" sz="1400">
                <a:solidFill>
                  <a:srgbClr val="000000"/>
                </a:solidFill>
              </a:rPr>
              <a:t> [1/m]</a:t>
            </a:r>
            <a:endParaRPr lang="en-GB" altLang="fr-FR" sz="1400">
              <a:solidFill>
                <a:srgbClr val="000000"/>
              </a:solidFill>
            </a:endParaRPr>
          </a:p>
        </p:txBody>
      </p:sp>
      <p:sp>
        <p:nvSpPr>
          <p:cNvPr id="127016" name="Text Box 53"/>
          <p:cNvSpPr txBox="1">
            <a:spLocks noChangeArrowheads="1"/>
          </p:cNvSpPr>
          <p:nvPr/>
        </p:nvSpPr>
        <p:spPr bwMode="auto">
          <a:xfrm>
            <a:off x="5087938" y="2668588"/>
            <a:ext cx="952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SzPct val="75000"/>
            </a:pPr>
            <a:r>
              <a:rPr lang="fr-CH" altLang="fr-FR" sz="1400" i="1">
                <a:solidFill>
                  <a:srgbClr val="000000"/>
                </a:solidFill>
              </a:rPr>
              <a:t>M</a:t>
            </a:r>
            <a:r>
              <a:rPr lang="fr-CH" altLang="fr-FR" sz="1400">
                <a:solidFill>
                  <a:srgbClr val="000000"/>
                </a:solidFill>
              </a:rPr>
              <a:t> [kNm]</a:t>
            </a:r>
            <a:endParaRPr lang="en-GB" altLang="fr-FR" sz="1400">
              <a:solidFill>
                <a:srgbClr val="000000"/>
              </a:solidFill>
            </a:endParaRPr>
          </a:p>
        </p:txBody>
      </p:sp>
      <p:sp>
        <p:nvSpPr>
          <p:cNvPr id="127017" name="Line 54"/>
          <p:cNvSpPr>
            <a:spLocks noChangeShapeType="1"/>
          </p:cNvSpPr>
          <p:nvPr/>
        </p:nvSpPr>
        <p:spPr bwMode="auto">
          <a:xfrm>
            <a:off x="5768975" y="3602038"/>
            <a:ext cx="2640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127018" name="Group 55"/>
          <p:cNvGrpSpPr>
            <a:grpSpLocks/>
          </p:cNvGrpSpPr>
          <p:nvPr/>
        </p:nvGrpSpPr>
        <p:grpSpPr bwMode="auto">
          <a:xfrm>
            <a:off x="5848350" y="2874963"/>
            <a:ext cx="1841500" cy="727075"/>
            <a:chOff x="3880" y="981"/>
            <a:chExt cx="1639" cy="582"/>
          </a:xfrm>
        </p:grpSpPr>
        <p:sp>
          <p:nvSpPr>
            <p:cNvPr id="127020" name="Line 56"/>
            <p:cNvSpPr>
              <a:spLocks noChangeShapeType="1"/>
            </p:cNvSpPr>
            <p:nvPr/>
          </p:nvSpPr>
          <p:spPr bwMode="auto">
            <a:xfrm flipV="1">
              <a:off x="3880" y="1350"/>
              <a:ext cx="62" cy="21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27021" name="Ink 57"/>
            <p:cNvPicPr>
              <a:picLocks noRot="1" noChangeAspect="1" noEditPoints="1" noChangeArrowheads="1" noChangeShapeType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72" y="1284"/>
              <a:ext cx="445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022" name="Ink 58"/>
            <p:cNvPicPr>
              <a:picLocks noRot="1" noChangeAspect="1" noEditPoints="1" noChangeArrowheads="1" noChangeShapeType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8" y="974"/>
              <a:ext cx="648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023" name="Ink 59"/>
            <p:cNvPicPr>
              <a:picLocks noRot="1" noChangeAspect="1" noEditPoints="1" noChangeArrowheads="1" noChangeShapeType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3" y="973"/>
              <a:ext cx="615" cy="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7019" name="Line 70"/>
          <p:cNvSpPr>
            <a:spLocks noChangeShapeType="1"/>
          </p:cNvSpPr>
          <p:nvPr/>
        </p:nvSpPr>
        <p:spPr bwMode="auto">
          <a:xfrm>
            <a:off x="668338" y="3530600"/>
            <a:ext cx="18399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Content Placeholder 6"/>
          <p:cNvSpPr>
            <a:spLocks noGrp="1"/>
          </p:cNvSpPr>
          <p:nvPr>
            <p:ph idx="4294967295"/>
          </p:nvPr>
        </p:nvSpPr>
        <p:spPr bwMode="auto">
          <a:xfrm>
            <a:off x="266700" y="1298575"/>
            <a:ext cx="8570913" cy="4578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MC 2020 will be a single, merged structural code for new </a:t>
            </a:r>
            <a:r>
              <a:rPr lang="en-US" sz="2400" i="1" smtClean="0">
                <a:solidFill>
                  <a:srgbClr val="EBF1DE"/>
                </a:solidFill>
              </a:rPr>
              <a:t>and</a:t>
            </a:r>
            <a:r>
              <a:rPr lang="en-US" sz="2400" smtClean="0">
                <a:solidFill>
                  <a:srgbClr val="EBF1DE"/>
                </a:solidFill>
              </a:rPr>
              <a:t> existing structures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002060"/>
                </a:solidFill>
              </a:rPr>
              <a:t>It has to present </a:t>
            </a:r>
            <a:r>
              <a:rPr lang="en-US" sz="2400" smtClean="0">
                <a:solidFill>
                  <a:srgbClr val="FF0000"/>
                </a:solidFill>
              </a:rPr>
              <a:t>more general and more rational models</a:t>
            </a:r>
            <a:r>
              <a:rPr lang="en-US" sz="2400" smtClean="0">
                <a:solidFill>
                  <a:srgbClr val="002060"/>
                </a:solidFill>
              </a:rPr>
              <a:t>, removing all heritage from previous empirical design rules (MC2010 was an important step forward, but further steps are possible and needed)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It will be an operational model code and oriented towards practical needs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It will recognize the needs of engineering communities around the world. MC 2020 has to be a real International Code.</a:t>
            </a:r>
          </a:p>
        </p:txBody>
      </p:sp>
      <p:sp>
        <p:nvSpPr>
          <p:cNvPr id="128002" name="2 Marcador de contenido"/>
          <p:cNvSpPr txBox="1">
            <a:spLocks/>
          </p:cNvSpPr>
          <p:nvPr/>
        </p:nvSpPr>
        <p:spPr bwMode="auto">
          <a:xfrm>
            <a:off x="215900" y="-252413"/>
            <a:ext cx="8154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6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24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16013" y="1341438"/>
            <a:ext cx="6985000" cy="2232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fr-FR" sz="2400" i="1" smtClean="0"/>
              <a:t/>
            </a:r>
            <a:br>
              <a:rPr lang="en-US" altLang="fr-FR" sz="2400" i="1" smtClean="0"/>
            </a:br>
            <a:r>
              <a:rPr lang="en-US" altLang="fr-FR" sz="2400" smtClean="0"/>
              <a:t>Need for advancements of models for existing structures</a:t>
            </a:r>
            <a:br>
              <a:rPr lang="en-US" altLang="fr-FR" sz="2400" smtClean="0"/>
            </a:br>
            <a:r>
              <a:rPr lang="en-US" altLang="fr-FR" sz="2400" smtClean="0"/>
              <a:t>Some ideas for the next </a:t>
            </a:r>
            <a:r>
              <a:rPr lang="en-US" altLang="fr-FR" sz="2400" i="1" smtClean="0"/>
              <a:t>fib</a:t>
            </a:r>
            <a:r>
              <a:rPr lang="en-US" altLang="fr-FR" sz="2400" smtClean="0"/>
              <a:t>-Model Code</a:t>
            </a:r>
            <a:br>
              <a:rPr lang="en-US" altLang="fr-FR" sz="2400" smtClean="0"/>
            </a:br>
            <a:endParaRPr lang="en-US" altLang="fr-FR" sz="2400" smtClean="0"/>
          </a:p>
        </p:txBody>
      </p:sp>
      <p:sp>
        <p:nvSpPr>
          <p:cNvPr id="129026" name="Text Box 8"/>
          <p:cNvSpPr txBox="1">
            <a:spLocks noChangeArrowheads="1"/>
          </p:cNvSpPr>
          <p:nvPr/>
        </p:nvSpPr>
        <p:spPr bwMode="auto">
          <a:xfrm>
            <a:off x="827088" y="4292600"/>
            <a:ext cx="77057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en-US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Aurelio Muttoni, Member of </a:t>
            </a:r>
            <a:r>
              <a:rPr lang="en-US" altLang="fr-FR" sz="1600" i="1">
                <a:solidFill>
                  <a:srgbClr val="000000"/>
                </a:solidFill>
                <a:latin typeface="Calibri" pitchFamily="34" charset="0"/>
              </a:rPr>
              <a:t>fib</a:t>
            </a: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 COM 2		             The Hague, 30</a:t>
            </a:r>
            <a:r>
              <a:rPr lang="en-US" altLang="fr-FR" sz="1600" baseline="3000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 June 2015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en-US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en-US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en-US" altLang="fr-FR" sz="160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500CC"/>
                </a:solidFill>
                <a:latin typeface="Calibri" pitchFamily="34" charset="0"/>
              </a:rPr>
              <a:t>École Polytechnique Fédérale de Lausanne, Switzerland</a:t>
            </a:r>
          </a:p>
        </p:txBody>
      </p:sp>
      <p:sp>
        <p:nvSpPr>
          <p:cNvPr id="129027" name="Rectangle 9"/>
          <p:cNvSpPr>
            <a:spLocks noChangeArrowheads="1"/>
          </p:cNvSpPr>
          <p:nvPr/>
        </p:nvSpPr>
        <p:spPr bwMode="auto">
          <a:xfrm>
            <a:off x="8459788" y="6381750"/>
            <a:ext cx="684212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de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902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2963" y="5949950"/>
            <a:ext cx="1103312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Rectangle 1"/>
          <p:cNvSpPr>
            <a:spLocks noChangeArrowheads="1"/>
          </p:cNvSpPr>
          <p:nvPr/>
        </p:nvSpPr>
        <p:spPr bwMode="auto">
          <a:xfrm>
            <a:off x="6156325" y="25400"/>
            <a:ext cx="2987675" cy="31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42350" cy="155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fr-FR" smtClean="0"/>
              <a:t>Mechanical models vs. empirical equations, the case of bending</a:t>
            </a:r>
            <a:br>
              <a:rPr lang="en-US" altLang="fr-FR" smtClean="0"/>
            </a:br>
            <a:endParaRPr lang="en-US" altLang="fr-FR" smtClean="0"/>
          </a:p>
        </p:txBody>
      </p:sp>
      <p:sp>
        <p:nvSpPr>
          <p:cNvPr id="13328" name="Rectangle 12"/>
          <p:cNvSpPr>
            <a:spLocks noChangeArrowheads="1"/>
          </p:cNvSpPr>
          <p:nvPr/>
        </p:nvSpPr>
        <p:spPr bwMode="auto">
          <a:xfrm>
            <a:off x="4479925" y="3157538"/>
            <a:ext cx="1841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de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3329" name="Group 7"/>
          <p:cNvGrpSpPr>
            <a:grpSpLocks/>
          </p:cNvGrpSpPr>
          <p:nvPr/>
        </p:nvGrpSpPr>
        <p:grpSpPr bwMode="auto">
          <a:xfrm>
            <a:off x="615950" y="1955800"/>
            <a:ext cx="2663825" cy="2374900"/>
            <a:chOff x="3779838" y="2852738"/>
            <a:chExt cx="2089150" cy="1801812"/>
          </a:xfrm>
        </p:grpSpPr>
        <p:pic>
          <p:nvPicPr>
            <p:cNvPr id="1333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t="8347"/>
            <a:stretch>
              <a:fillRect/>
            </a:stretch>
          </p:blipFill>
          <p:spPr bwMode="auto">
            <a:xfrm>
              <a:off x="3779838" y="2852738"/>
              <a:ext cx="2089150" cy="180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4" name="Freeform 10"/>
            <p:cNvSpPr>
              <a:spLocks/>
            </p:cNvSpPr>
            <p:nvPr/>
          </p:nvSpPr>
          <p:spPr bwMode="auto">
            <a:xfrm>
              <a:off x="4919663" y="3243263"/>
              <a:ext cx="163512" cy="238177"/>
            </a:xfrm>
            <a:custGeom>
              <a:avLst/>
              <a:gdLst>
                <a:gd name="T0" fmla="*/ 0 w 103"/>
                <a:gd name="T1" fmla="*/ 0 h 273"/>
                <a:gd name="T2" fmla="*/ 2147483647 w 103"/>
                <a:gd name="T3" fmla="*/ 2147483647 h 273"/>
                <a:gd name="T4" fmla="*/ 2147483647 w 103"/>
                <a:gd name="T5" fmla="*/ 2147483647 h 273"/>
                <a:gd name="T6" fmla="*/ 2147483647 w 103"/>
                <a:gd name="T7" fmla="*/ 2147483647 h 273"/>
                <a:gd name="T8" fmla="*/ 0 w 103"/>
                <a:gd name="T9" fmla="*/ 0 h 2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273"/>
                <a:gd name="T17" fmla="*/ 103 w 103"/>
                <a:gd name="T18" fmla="*/ 273 h 2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273">
                  <a:moveTo>
                    <a:pt x="0" y="0"/>
                  </a:moveTo>
                  <a:lnTo>
                    <a:pt x="103" y="14"/>
                  </a:lnTo>
                  <a:lnTo>
                    <a:pt x="99" y="253"/>
                  </a:lnTo>
                  <a:cubicBezTo>
                    <a:pt x="87" y="273"/>
                    <a:pt x="44" y="173"/>
                    <a:pt x="28" y="131"/>
                  </a:cubicBezTo>
                  <a:cubicBezTo>
                    <a:pt x="12" y="8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66FF">
                <a:alpha val="4705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3335" name="Freeform 11"/>
            <p:cNvSpPr>
              <a:spLocks/>
            </p:cNvSpPr>
            <p:nvPr/>
          </p:nvSpPr>
          <p:spPr bwMode="auto">
            <a:xfrm>
              <a:off x="5083175" y="3668713"/>
              <a:ext cx="120650" cy="238177"/>
            </a:xfrm>
            <a:custGeom>
              <a:avLst/>
              <a:gdLst>
                <a:gd name="T0" fmla="*/ 2147483647 w 76"/>
                <a:gd name="T1" fmla="*/ 2147483647 h 89"/>
                <a:gd name="T2" fmla="*/ 2147483647 w 76"/>
                <a:gd name="T3" fmla="*/ 2147483647 h 89"/>
                <a:gd name="T4" fmla="*/ 0 w 76"/>
                <a:gd name="T5" fmla="*/ 0 h 89"/>
                <a:gd name="T6" fmla="*/ 0 60000 65536"/>
                <a:gd name="T7" fmla="*/ 0 60000 65536"/>
                <a:gd name="T8" fmla="*/ 0 60000 65536"/>
                <a:gd name="T9" fmla="*/ 0 w 76"/>
                <a:gd name="T10" fmla="*/ 0 h 89"/>
                <a:gd name="T11" fmla="*/ 76 w 76"/>
                <a:gd name="T12" fmla="*/ 89 h 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89">
                  <a:moveTo>
                    <a:pt x="76" y="89"/>
                  </a:moveTo>
                  <a:lnTo>
                    <a:pt x="7" y="82"/>
                  </a:lnTo>
                  <a:lnTo>
                    <a:pt x="0" y="0"/>
                  </a:lnTo>
                </a:path>
              </a:pathLst>
            </a:custGeom>
            <a:solidFill>
              <a:srgbClr val="FF0000">
                <a:alpha val="4705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3336" name="Freeform 12"/>
            <p:cNvSpPr>
              <a:spLocks/>
            </p:cNvSpPr>
            <p:nvPr/>
          </p:nvSpPr>
          <p:spPr bwMode="auto">
            <a:xfrm>
              <a:off x="5072063" y="4137025"/>
              <a:ext cx="457200" cy="238177"/>
            </a:xfrm>
            <a:custGeom>
              <a:avLst/>
              <a:gdLst>
                <a:gd name="T0" fmla="*/ 2147483647 w 288"/>
                <a:gd name="T1" fmla="*/ 0 h 82"/>
                <a:gd name="T2" fmla="*/ 2147483647 w 288"/>
                <a:gd name="T3" fmla="*/ 2147483647 h 82"/>
                <a:gd name="T4" fmla="*/ 2147483647 w 288"/>
                <a:gd name="T5" fmla="*/ 2147483647 h 82"/>
                <a:gd name="T6" fmla="*/ 0 w 288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82"/>
                <a:gd name="T14" fmla="*/ 288 w 288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82">
                  <a:moveTo>
                    <a:pt x="234" y="0"/>
                  </a:moveTo>
                  <a:lnTo>
                    <a:pt x="288" y="82"/>
                  </a:lnTo>
                  <a:lnTo>
                    <a:pt x="7" y="82"/>
                  </a:lnTo>
                  <a:lnTo>
                    <a:pt x="0" y="0"/>
                  </a:lnTo>
                </a:path>
              </a:pathLst>
            </a:custGeom>
            <a:solidFill>
              <a:srgbClr val="FF0000">
                <a:alpha val="4705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sp>
        <p:nvSpPr>
          <p:cNvPr id="13330" name="Rectangle 9"/>
          <p:cNvSpPr>
            <a:spLocks noChangeArrowheads="1"/>
          </p:cNvSpPr>
          <p:nvPr/>
        </p:nvSpPr>
        <p:spPr bwMode="auto">
          <a:xfrm>
            <a:off x="498475" y="5630863"/>
            <a:ext cx="29527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GB" altLang="fr-FR" sz="1400">
                <a:solidFill>
                  <a:srgbClr val="000000"/>
                </a:solidFill>
                <a:latin typeface="Calibri" pitchFamily="34" charset="0"/>
              </a:rPr>
              <a:t>Ritter, W., 1899, </a:t>
            </a:r>
            <a:r>
              <a:rPr lang="en-GB" altLang="fr-FR" sz="1400" i="1">
                <a:solidFill>
                  <a:srgbClr val="000000"/>
                </a:solidFill>
                <a:latin typeface="Calibri" pitchFamily="34" charset="0"/>
              </a:rPr>
              <a:t>Die Bauweise Hennebique</a:t>
            </a:r>
            <a:r>
              <a:rPr lang="en-GB" altLang="fr-FR" sz="1400">
                <a:solidFill>
                  <a:srgbClr val="000000"/>
                </a:solidFill>
                <a:latin typeface="Calibri" pitchFamily="34" charset="0"/>
              </a:rPr>
              <a:t>, Schweizerische Bauzeitung, Zurich</a:t>
            </a:r>
            <a:endParaRPr lang="en-US" altLang="fr-FR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31" name="Rectangle 9"/>
          <p:cNvSpPr>
            <a:spLocks noChangeArrowheads="1"/>
          </p:cNvSpPr>
          <p:nvPr/>
        </p:nvSpPr>
        <p:spPr bwMode="auto">
          <a:xfrm>
            <a:off x="5083175" y="5614988"/>
            <a:ext cx="29527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fr-CH" altLang="fr-FR" sz="1400">
                <a:solidFill>
                  <a:srgbClr val="000000"/>
                </a:solidFill>
                <a:latin typeface="Calibri" pitchFamily="34" charset="0"/>
              </a:rPr>
              <a:t>Zsutty T.C., </a:t>
            </a:r>
            <a:r>
              <a:rPr lang="fr-CH" altLang="fr-FR" sz="1400" i="1">
                <a:solidFill>
                  <a:srgbClr val="000000"/>
                </a:solidFill>
                <a:latin typeface="Calibri" pitchFamily="34" charset="0"/>
              </a:rPr>
              <a:t>Ultimate Strength Behaviour Study by </a:t>
            </a:r>
            <a:r>
              <a:rPr lang="fr-CH" altLang="fr-FR" sz="1400" b="1" i="1">
                <a:solidFill>
                  <a:srgbClr val="000000"/>
                </a:solidFill>
                <a:latin typeface="Calibri" pitchFamily="34" charset="0"/>
              </a:rPr>
              <a:t>Regression Analysis of Beam Test Data</a:t>
            </a:r>
            <a:r>
              <a:rPr lang="fr-CH" altLang="fr-FR" sz="1400">
                <a:solidFill>
                  <a:srgbClr val="000000"/>
                </a:solidFill>
                <a:latin typeface="Calibri" pitchFamily="34" charset="0"/>
              </a:rPr>
              <a:t>, ACI Structural Journal, May 1963</a:t>
            </a:r>
            <a:endParaRPr lang="en-US" altLang="fr-FR" sz="140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3326" name="Object 14"/>
          <p:cNvGraphicFramePr>
            <a:graphicFrameLocks noChangeAspect="1"/>
          </p:cNvGraphicFramePr>
          <p:nvPr/>
        </p:nvGraphicFramePr>
        <p:xfrm>
          <a:off x="4560888" y="4581525"/>
          <a:ext cx="4605337" cy="450850"/>
        </p:xfrm>
        <a:graphic>
          <a:graphicData uri="http://schemas.openxmlformats.org/presentationml/2006/ole">
            <p:oleObj spid="_x0000_s13326" name="Equation" r:id="rId4" imgW="2590800" imgH="254000" progId="Equation.3">
              <p:embed/>
            </p:oleObj>
          </a:graphicData>
        </a:graphic>
      </p:graphicFrame>
      <p:pic>
        <p:nvPicPr>
          <p:cNvPr id="133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6288" y="1955800"/>
            <a:ext cx="385127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42350" cy="155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fr-FR" smtClean="0"/>
              <a:t>Mechanical models vs. empirical equations, the case of bending</a:t>
            </a:r>
            <a:br>
              <a:rPr lang="en-US" altLang="fr-FR" smtClean="0"/>
            </a:br>
            <a:endParaRPr lang="en-US" altLang="fr-FR" smtClean="0"/>
          </a:p>
        </p:txBody>
      </p:sp>
      <p:pic>
        <p:nvPicPr>
          <p:cNvPr id="143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" y="1000125"/>
            <a:ext cx="63468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TextBox 13"/>
          <p:cNvSpPr txBox="1">
            <a:spLocks noChangeArrowheads="1"/>
          </p:cNvSpPr>
          <p:nvPr/>
        </p:nvSpPr>
        <p:spPr bwMode="auto">
          <a:xfrm>
            <a:off x="323850" y="3933825"/>
            <a:ext cx="80645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600"/>
              </a:spcBef>
              <a:buSzPct val="75000"/>
              <a:buFont typeface="Monotype Sorts"/>
              <a:buNone/>
            </a:pPr>
            <a:r>
              <a:rPr lang="en-GB" altLang="es-ES">
                <a:solidFill>
                  <a:srgbClr val="000000"/>
                </a:solidFill>
                <a:latin typeface="Calibri" pitchFamily="34" charset="0"/>
              </a:rPr>
              <a:t>Valid for: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SzPct val="75000"/>
              <a:buFontTx/>
              <a:buChar char="-"/>
            </a:pPr>
            <a:r>
              <a:rPr lang="en-GB" altLang="es-ES">
                <a:solidFill>
                  <a:srgbClr val="000000"/>
                </a:solidFill>
                <a:latin typeface="Calibri" pitchFamily="34" charset="0"/>
              </a:rPr>
              <a:t>Several cross sections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SzPct val="75000"/>
              <a:buFontTx/>
              <a:buChar char="-"/>
            </a:pPr>
            <a:r>
              <a:rPr lang="en-GB" altLang="es-ES">
                <a:solidFill>
                  <a:srgbClr val="000000"/>
                </a:solidFill>
                <a:latin typeface="Calibri" pitchFamily="34" charset="0"/>
              </a:rPr>
              <a:t>With axial force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SzPct val="75000"/>
              <a:buFontTx/>
              <a:buChar char="-"/>
            </a:pPr>
            <a:r>
              <a:rPr lang="en-GB" altLang="es-ES">
                <a:solidFill>
                  <a:srgbClr val="000000"/>
                </a:solidFill>
                <a:latin typeface="Calibri" pitchFamily="34" charset="0"/>
              </a:rPr>
              <a:t>With prestressing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SzPct val="75000"/>
              <a:buFontTx/>
              <a:buChar char="-"/>
            </a:pPr>
            <a:r>
              <a:rPr lang="en-GB" altLang="es-ES">
                <a:solidFill>
                  <a:srgbClr val="000000"/>
                </a:solidFill>
                <a:latin typeface="Calibri" pitchFamily="34" charset="0"/>
              </a:rPr>
              <a:t>Several reinforcement layers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SzPct val="75000"/>
              <a:buFontTx/>
              <a:buChar char="-"/>
            </a:pPr>
            <a:r>
              <a:rPr lang="en-GB" altLang="es-ES">
                <a:solidFill>
                  <a:srgbClr val="000000"/>
                </a:solidFill>
                <a:latin typeface="Calibri" pitchFamily="34" charset="0"/>
              </a:rPr>
              <a:t>Different concrete types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SzPct val="75000"/>
              <a:buFontTx/>
              <a:buChar char="-"/>
            </a:pPr>
            <a:r>
              <a:rPr lang="en-GB" altLang="es-ES">
                <a:solidFill>
                  <a:srgbClr val="0500CC"/>
                </a:solidFill>
                <a:latin typeface="Calibri" pitchFamily="34" charset="0"/>
              </a:rPr>
              <a:t>Can be easily adapted for unforeseen cases </a:t>
            </a:r>
            <a:r>
              <a:rPr lang="en-GB" altLang="es-ES">
                <a:solidFill>
                  <a:srgbClr val="000000"/>
                </a:solidFill>
                <a:latin typeface="Calibri" pitchFamily="34" charset="0"/>
              </a:rPr>
              <a:t>(non-metallic reinforcement, …)</a:t>
            </a: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buSzPct val="75000"/>
              <a:buFontTx/>
              <a:buChar char="-"/>
            </a:pPr>
            <a:endParaRPr lang="en-GB" altLang="es-ES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4350" name="Object 14"/>
          <p:cNvGraphicFramePr>
            <a:graphicFrameLocks noChangeAspect="1"/>
          </p:cNvGraphicFramePr>
          <p:nvPr/>
        </p:nvGraphicFramePr>
        <p:xfrm>
          <a:off x="5292725" y="4835525"/>
          <a:ext cx="3389313" cy="409575"/>
        </p:xfrm>
        <a:graphic>
          <a:graphicData uri="http://schemas.openxmlformats.org/presentationml/2006/ole">
            <p:oleObj spid="_x0000_s14350" name="Equation" r:id="rId4" imgW="2095500" imgH="2540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42350" cy="1557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fr-FR" smtClean="0"/>
              <a:t>Mechanical models vs. empirical equations, the case of shear in members without transverse reinforcement</a:t>
            </a:r>
          </a:p>
        </p:txBody>
      </p:sp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646113" y="5445125"/>
            <a:ext cx="45720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Zsutty, T. C., 1968, </a:t>
            </a:r>
            <a:r>
              <a:rPr lang="en-US" altLang="fr-FR" sz="1600" i="1">
                <a:solidFill>
                  <a:srgbClr val="000000"/>
                </a:solidFill>
                <a:latin typeface="Calibri" pitchFamily="34" charset="0"/>
              </a:rPr>
              <a:t>Beam shear strength prediction by analysis of existing data</a:t>
            </a: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, ACI Journal, November 1968, Vol. 65, No. 11, pp. 943-951</a:t>
            </a:r>
            <a:endParaRPr lang="de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41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844675"/>
            <a:ext cx="3635375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163" y="3284538"/>
            <a:ext cx="35448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6188" y="2563813"/>
            <a:ext cx="248761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 bwMode="auto">
          <a:xfrm>
            <a:off x="5808663" y="4905375"/>
            <a:ext cx="2732087" cy="3143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75000"/>
              <a:buFont typeface="Monotype Sorts" pitchFamily="2" charset="2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 pitchFamily="2" charset="2"/>
              <a:buNone/>
              <a:defRPr/>
            </a:pPr>
            <a:endParaRPr lang="fr-CH" altLang="es-ES" smtClean="0">
              <a:solidFill>
                <a:srgbClr val="000000"/>
              </a:solidFill>
            </a:endParaRPr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 flipV="1">
            <a:off x="5953125" y="5265738"/>
            <a:ext cx="0" cy="3587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7032625" y="4522788"/>
            <a:ext cx="0" cy="3476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8401050" y="5265738"/>
            <a:ext cx="0" cy="3587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7321550" y="4522788"/>
            <a:ext cx="0" cy="3476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CH" kern="0">
              <a:solidFill>
                <a:sysClr val="windowText" lastClr="00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497888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fr-FR" smtClean="0"/>
              <a:t>Members without transverse reinforcement: current situation in EC2 (MC90)</a:t>
            </a:r>
            <a:endParaRPr lang="en-US" altLang="fr-FR" smtClean="0"/>
          </a:p>
        </p:txBody>
      </p:sp>
      <p:pic>
        <p:nvPicPr>
          <p:cNvPr id="13517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550" y="2743200"/>
            <a:ext cx="62484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5171" name="Straight Connector 2"/>
          <p:cNvCxnSpPr>
            <a:cxnSpLocks noChangeShapeType="1"/>
          </p:cNvCxnSpPr>
          <p:nvPr/>
        </p:nvCxnSpPr>
        <p:spPr bwMode="auto">
          <a:xfrm>
            <a:off x="3684588" y="1951038"/>
            <a:ext cx="7921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5172" name="Straight Arrow Connector 4"/>
          <p:cNvCxnSpPr>
            <a:cxnSpLocks noChangeShapeType="1"/>
          </p:cNvCxnSpPr>
          <p:nvPr/>
        </p:nvCxnSpPr>
        <p:spPr bwMode="auto">
          <a:xfrm flipH="1">
            <a:off x="2460625" y="1951038"/>
            <a:ext cx="1223963" cy="1079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135173" name="TextBox 5"/>
          <p:cNvSpPr txBox="1">
            <a:spLocks noChangeArrowheads="1"/>
          </p:cNvSpPr>
          <p:nvPr/>
        </p:nvSpPr>
        <p:spPr bwMode="auto">
          <a:xfrm>
            <a:off x="4595813" y="1793875"/>
            <a:ext cx="3889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GB" altLang="fr-FR" sz="1600">
                <a:solidFill>
                  <a:srgbClr val="0500CC"/>
                </a:solidFill>
                <a:latin typeface="Calibri" pitchFamily="34" charset="0"/>
              </a:rPr>
              <a:t>Zsutty equation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3"/>
          <p:cNvSpPr txBox="1">
            <a:spLocks noChangeArrowheads="1"/>
          </p:cNvSpPr>
          <p:nvPr/>
        </p:nvSpPr>
        <p:spPr bwMode="auto">
          <a:xfrm>
            <a:off x="454025" y="1727200"/>
            <a:ext cx="82327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“To develop at an international level the study of scientific and practical matters capable of advancing the technical, economic, aesthetic and environmental performance of concrete construction.”  </a:t>
            </a:r>
            <a:r>
              <a:rPr lang="en-US" b="1" i="1">
                <a:solidFill>
                  <a:srgbClr val="002060"/>
                </a:solidFill>
                <a:latin typeface="Calibri" pitchFamily="34" charset="0"/>
              </a:rPr>
              <a:t>Statutes of the </a:t>
            </a:r>
            <a:r>
              <a:rPr lang="en-US" sz="2400" b="1" i="1">
                <a:solidFill>
                  <a:srgbClr val="1D696D"/>
                </a:solidFill>
                <a:latin typeface="Calibri" pitchFamily="34" charset="0"/>
              </a:rPr>
              <a:t>fib</a:t>
            </a:r>
          </a:p>
          <a:p>
            <a:endParaRPr lang="en-US">
              <a:solidFill>
                <a:srgbClr val="1F497D"/>
              </a:solidFill>
              <a:latin typeface="Calibri" pitchFamily="34" charset="0"/>
            </a:endParaRP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177800" y="3010555"/>
          <a:ext cx="8642350" cy="2655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9635" name="2 Marcador de contenido"/>
          <p:cNvSpPr txBox="1">
            <a:spLocks/>
          </p:cNvSpPr>
          <p:nvPr/>
        </p:nvSpPr>
        <p:spPr bwMode="auto">
          <a:xfrm>
            <a:off x="152400" y="-117475"/>
            <a:ext cx="743743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MISSION AND OBJECTIVES OF THE </a:t>
            </a:r>
            <a:r>
              <a:rPr lang="en-US" sz="2800" i="1">
                <a:solidFill>
                  <a:srgbClr val="25786B"/>
                </a:solidFill>
                <a:latin typeface="Calibri" pitchFamily="34" charset="0"/>
              </a:rPr>
              <a:t>fib</a:t>
            </a:r>
            <a:endParaRPr lang="en-US" sz="2800" i="1">
              <a:solidFill>
                <a:srgbClr val="14494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497888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fr-FR" smtClean="0"/>
              <a:t>Members without transverse reinforcement: current situation</a:t>
            </a:r>
            <a:endParaRPr lang="en-US" altLang="fr-FR" smtClean="0"/>
          </a:p>
        </p:txBody>
      </p:sp>
      <p:pic>
        <p:nvPicPr>
          <p:cNvPr id="13619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550" y="2743200"/>
            <a:ext cx="62484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6195" name="Straight Connector 2"/>
          <p:cNvCxnSpPr>
            <a:cxnSpLocks noChangeShapeType="1"/>
          </p:cNvCxnSpPr>
          <p:nvPr/>
        </p:nvCxnSpPr>
        <p:spPr bwMode="auto">
          <a:xfrm>
            <a:off x="3684588" y="1951038"/>
            <a:ext cx="7921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6196" name="Straight Arrow Connector 4"/>
          <p:cNvCxnSpPr>
            <a:cxnSpLocks noChangeShapeType="1"/>
          </p:cNvCxnSpPr>
          <p:nvPr/>
        </p:nvCxnSpPr>
        <p:spPr bwMode="auto">
          <a:xfrm flipH="1">
            <a:off x="2460625" y="1951038"/>
            <a:ext cx="1223963" cy="1079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</p:spPr>
      </p:cxnSp>
      <p:sp>
        <p:nvSpPr>
          <p:cNvPr id="136197" name="TextBox 5"/>
          <p:cNvSpPr txBox="1">
            <a:spLocks noChangeArrowheads="1"/>
          </p:cNvSpPr>
          <p:nvPr/>
        </p:nvSpPr>
        <p:spPr bwMode="auto">
          <a:xfrm>
            <a:off x="4595813" y="1793875"/>
            <a:ext cx="3889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GB" altLang="fr-FR" sz="1600">
                <a:solidFill>
                  <a:srgbClr val="0500CC"/>
                </a:solidFill>
                <a:latin typeface="Calibri" pitchFamily="34" charset="0"/>
              </a:rPr>
              <a:t>Zsutty equation (fully empirical)</a:t>
            </a:r>
          </a:p>
        </p:txBody>
      </p:sp>
      <p:cxnSp>
        <p:nvCxnSpPr>
          <p:cNvPr id="136198" name="Straight Arrow Connector 13"/>
          <p:cNvCxnSpPr>
            <a:cxnSpLocks noChangeShapeType="1"/>
          </p:cNvCxnSpPr>
          <p:nvPr/>
        </p:nvCxnSpPr>
        <p:spPr bwMode="auto">
          <a:xfrm flipH="1">
            <a:off x="3371850" y="2395538"/>
            <a:ext cx="708025" cy="635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36199" name="Straight Connector 15"/>
          <p:cNvCxnSpPr>
            <a:cxnSpLocks noChangeShapeType="1"/>
          </p:cNvCxnSpPr>
          <p:nvPr/>
        </p:nvCxnSpPr>
        <p:spPr bwMode="auto">
          <a:xfrm>
            <a:off x="4081463" y="2400300"/>
            <a:ext cx="7921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6200" name="TextBox 16"/>
          <p:cNvSpPr txBox="1">
            <a:spLocks noChangeArrowheads="1"/>
          </p:cNvSpPr>
          <p:nvPr/>
        </p:nvSpPr>
        <p:spPr bwMode="auto">
          <a:xfrm>
            <a:off x="4900613" y="2195513"/>
            <a:ext cx="38877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GB" altLang="fr-FR" sz="1600">
                <a:solidFill>
                  <a:srgbClr val="000000"/>
                </a:solidFill>
                <a:latin typeface="Calibri" pitchFamily="34" charset="0"/>
              </a:rPr>
              <a:t>Normal force effect (fully empirical)</a:t>
            </a:r>
          </a:p>
        </p:txBody>
      </p:sp>
      <p:cxnSp>
        <p:nvCxnSpPr>
          <p:cNvPr id="136201" name="Straight Arrow Connector 17"/>
          <p:cNvCxnSpPr>
            <a:cxnSpLocks noChangeShapeType="1"/>
          </p:cNvCxnSpPr>
          <p:nvPr/>
        </p:nvCxnSpPr>
        <p:spPr bwMode="auto">
          <a:xfrm flipH="1">
            <a:off x="1847850" y="1619250"/>
            <a:ext cx="1584325" cy="1398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36202" name="Straight Connector 19"/>
          <p:cNvCxnSpPr>
            <a:cxnSpLocks noChangeShapeType="1"/>
          </p:cNvCxnSpPr>
          <p:nvPr/>
        </p:nvCxnSpPr>
        <p:spPr bwMode="auto">
          <a:xfrm>
            <a:off x="3440113" y="1619250"/>
            <a:ext cx="7921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6203" name="TextBox 21"/>
          <p:cNvSpPr txBox="1">
            <a:spLocks noChangeArrowheads="1"/>
          </p:cNvSpPr>
          <p:nvPr/>
        </p:nvSpPr>
        <p:spPr bwMode="auto">
          <a:xfrm>
            <a:off x="4332288" y="1462088"/>
            <a:ext cx="38877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GB" altLang="fr-FR" sz="1600">
                <a:solidFill>
                  <a:srgbClr val="000000"/>
                </a:solidFill>
                <a:latin typeface="Calibri" pitchFamily="34" charset="0"/>
              </a:rPr>
              <a:t>Size effect (empirical)</a:t>
            </a:r>
          </a:p>
        </p:txBody>
      </p:sp>
      <p:cxnSp>
        <p:nvCxnSpPr>
          <p:cNvPr id="136204" name="Straight Arrow Connector 22"/>
          <p:cNvCxnSpPr>
            <a:cxnSpLocks noChangeShapeType="1"/>
          </p:cNvCxnSpPr>
          <p:nvPr/>
        </p:nvCxnSpPr>
        <p:spPr bwMode="auto">
          <a:xfrm flipH="1" flipV="1">
            <a:off x="1493838" y="3825875"/>
            <a:ext cx="1577975" cy="14700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lg"/>
          </a:ln>
        </p:spPr>
      </p:cxnSp>
      <p:cxnSp>
        <p:nvCxnSpPr>
          <p:cNvPr id="136205" name="Straight Connector 24"/>
          <p:cNvCxnSpPr>
            <a:cxnSpLocks noChangeShapeType="1"/>
          </p:cNvCxnSpPr>
          <p:nvPr/>
        </p:nvCxnSpPr>
        <p:spPr bwMode="auto">
          <a:xfrm>
            <a:off x="3044825" y="5295900"/>
            <a:ext cx="7921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6206" name="TextBox 25"/>
          <p:cNvSpPr txBox="1">
            <a:spLocks noChangeArrowheads="1"/>
          </p:cNvSpPr>
          <p:nvPr/>
        </p:nvSpPr>
        <p:spPr bwMode="auto">
          <a:xfrm>
            <a:off x="3971925" y="5138738"/>
            <a:ext cx="38893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GB" altLang="fr-FR" sz="1600">
                <a:solidFill>
                  <a:srgbClr val="000000"/>
                </a:solidFill>
                <a:latin typeface="Calibri" pitchFamily="34" charset="0"/>
              </a:rPr>
              <a:t>Minimum value (background ?)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Box 4"/>
          <p:cNvSpPr txBox="1">
            <a:spLocks noChangeArrowheads="1"/>
          </p:cNvSpPr>
          <p:nvPr/>
        </p:nvSpPr>
        <p:spPr bwMode="auto">
          <a:xfrm>
            <a:off x="346075" y="379413"/>
            <a:ext cx="8353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2000">
                <a:solidFill>
                  <a:srgbClr val="0500CC"/>
                </a:solidFill>
                <a:latin typeface="Calibri" pitchFamily="34" charset="0"/>
              </a:rPr>
              <a:t>Influence of research work </a:t>
            </a:r>
            <a:r>
              <a:rPr lang="en-US" altLang="fr-FR" sz="2000">
                <a:solidFill>
                  <a:srgbClr val="0500CC"/>
                </a:solidFill>
                <a:latin typeface="Calibri" pitchFamily="34" charset="0"/>
                <a:sym typeface="Wingdings" pitchFamily="2" charset="2"/>
              </a:rPr>
              <a:t> </a:t>
            </a:r>
            <a:r>
              <a:rPr lang="en-US" altLang="fr-FR" sz="2000">
                <a:solidFill>
                  <a:srgbClr val="0500CC"/>
                </a:solidFill>
                <a:latin typeface="Calibri" pitchFamily="34" charset="0"/>
              </a:rPr>
              <a:t>practical needs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75" y="1989138"/>
            <a:ext cx="5219700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Rectangle 1"/>
          <p:cNvSpPr>
            <a:spLocks noChangeArrowheads="1"/>
          </p:cNvSpPr>
          <p:nvPr/>
        </p:nvSpPr>
        <p:spPr bwMode="auto">
          <a:xfrm>
            <a:off x="382588" y="6165850"/>
            <a:ext cx="561181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Influence of load distribution, static system, variable depth, member curvature, concentrated loads near linear supports….</a:t>
            </a: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7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88" y="4529138"/>
            <a:ext cx="165735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7275" y="4397375"/>
            <a:ext cx="1368425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7222" name="Group 6"/>
          <p:cNvGrpSpPr>
            <a:grpSpLocks/>
          </p:cNvGrpSpPr>
          <p:nvPr/>
        </p:nvGrpSpPr>
        <p:grpSpPr bwMode="auto">
          <a:xfrm>
            <a:off x="6342063" y="3551238"/>
            <a:ext cx="2587625" cy="922337"/>
            <a:chOff x="5808663" y="4522788"/>
            <a:chExt cx="2732087" cy="1101725"/>
          </a:xfrm>
        </p:grpSpPr>
        <p:sp>
          <p:nvSpPr>
            <p:cNvPr id="137224" name="Rectangle 10"/>
            <p:cNvSpPr>
              <a:spLocks noChangeArrowheads="1"/>
            </p:cNvSpPr>
            <p:nvPr/>
          </p:nvSpPr>
          <p:spPr bwMode="auto">
            <a:xfrm>
              <a:off x="5808663" y="4905831"/>
              <a:ext cx="2732087" cy="374990"/>
            </a:xfrm>
            <a:prstGeom prst="rect">
              <a:avLst/>
            </a:prstGeom>
            <a:solidFill>
              <a:srgbClr val="BFBFB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/>
                <a:buNone/>
              </a:pPr>
              <a:endParaRPr lang="fr-CH" altLang="es-ES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5952810" y="5266121"/>
              <a:ext cx="0" cy="35839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7032236" y="4522788"/>
              <a:ext cx="0" cy="34701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V="1">
              <a:off x="8401631" y="5266121"/>
              <a:ext cx="0" cy="35839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7322205" y="4522788"/>
              <a:ext cx="0" cy="34701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sp>
        <p:nvSpPr>
          <p:cNvPr id="137223" name="TextBox 15"/>
          <p:cNvSpPr txBox="1">
            <a:spLocks noChangeArrowheads="1"/>
          </p:cNvSpPr>
          <p:nvPr/>
        </p:nvSpPr>
        <p:spPr bwMode="auto">
          <a:xfrm>
            <a:off x="5724525" y="2627313"/>
            <a:ext cx="16129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3600">
                <a:solidFill>
                  <a:srgbClr val="0070C0"/>
                </a:solidFill>
                <a:latin typeface="Calibri" pitchFamily="34" charset="0"/>
              </a:rPr>
              <a:t>?</a:t>
            </a:r>
            <a:r>
              <a:rPr lang="en-US" altLang="fr-FR" sz="3600">
                <a:solidFill>
                  <a:srgbClr val="0070C0"/>
                </a:solidFill>
                <a:latin typeface="Calibri" pitchFamily="34" charset="0"/>
                <a:sym typeface="Wingdings" pitchFamily="2" charset="2"/>
              </a:rPr>
              <a:t>?</a:t>
            </a:r>
            <a:endParaRPr lang="en-US" altLang="fr-FR" sz="360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6781800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fr-FR" smtClean="0"/>
              <a:t>Mechanical models vs. empirical equations, the case of shear in members without transverse reinforcement</a:t>
            </a:r>
          </a:p>
        </p:txBody>
      </p:sp>
      <p:sp>
        <p:nvSpPr>
          <p:cNvPr id="138242" name="TextBox 16"/>
          <p:cNvSpPr txBox="1">
            <a:spLocks noChangeArrowheads="1"/>
          </p:cNvSpPr>
          <p:nvPr/>
        </p:nvSpPr>
        <p:spPr bwMode="auto">
          <a:xfrm>
            <a:off x="4176713" y="1063625"/>
            <a:ext cx="1871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70C0"/>
                </a:solidFill>
                <a:latin typeface="Calibri" pitchFamily="34" charset="0"/>
              </a:rPr>
              <a:t>Simplification</a:t>
            </a:r>
          </a:p>
        </p:txBody>
      </p:sp>
      <p:grpSp>
        <p:nvGrpSpPr>
          <p:cNvPr id="138243" name="Group 17"/>
          <p:cNvGrpSpPr>
            <a:grpSpLocks/>
          </p:cNvGrpSpPr>
          <p:nvPr/>
        </p:nvGrpSpPr>
        <p:grpSpPr bwMode="auto">
          <a:xfrm>
            <a:off x="179388" y="2182813"/>
            <a:ext cx="4176712" cy="3535362"/>
            <a:chOff x="243870" y="1988840"/>
            <a:chExt cx="5220072" cy="3880700"/>
          </a:xfrm>
        </p:grpSpPr>
        <p:pic>
          <p:nvPicPr>
            <p:cNvPr id="13826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870" y="1988840"/>
              <a:ext cx="5220072" cy="241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6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583" y="4529165"/>
              <a:ext cx="1658119" cy="1340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6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26799" y="4396844"/>
              <a:ext cx="1368152" cy="1472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8244" name="Group 6"/>
          <p:cNvGrpSpPr>
            <a:grpSpLocks/>
          </p:cNvGrpSpPr>
          <p:nvPr/>
        </p:nvGrpSpPr>
        <p:grpSpPr bwMode="auto">
          <a:xfrm>
            <a:off x="6592888" y="2060575"/>
            <a:ext cx="1973262" cy="771525"/>
            <a:chOff x="5808663" y="4522788"/>
            <a:chExt cx="2732087" cy="1101725"/>
          </a:xfrm>
        </p:grpSpPr>
        <p:sp>
          <p:nvSpPr>
            <p:cNvPr id="138258" name="Rectangle 22"/>
            <p:cNvSpPr>
              <a:spLocks noChangeArrowheads="1"/>
            </p:cNvSpPr>
            <p:nvPr/>
          </p:nvSpPr>
          <p:spPr bwMode="auto">
            <a:xfrm>
              <a:off x="5808663" y="4905899"/>
              <a:ext cx="2732087" cy="448290"/>
            </a:xfrm>
            <a:prstGeom prst="rect">
              <a:avLst/>
            </a:prstGeom>
            <a:solidFill>
              <a:srgbClr val="BFBFBF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/>
                <a:buNone/>
              </a:pPr>
              <a:endParaRPr lang="fr-CH" alt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V="1">
              <a:off x="5953730" y="5266339"/>
              <a:ext cx="0" cy="3581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 pitchFamily="2" charset="2"/>
                <a:buNone/>
                <a:defRPr/>
              </a:pPr>
              <a:endParaRPr lang="de-CH" sz="160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7032937" y="4522788"/>
              <a:ext cx="0" cy="3468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 pitchFamily="2" charset="2"/>
                <a:buNone/>
                <a:defRPr/>
              </a:pPr>
              <a:endParaRPr lang="de-CH" sz="160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 flipV="1">
              <a:off x="8400079" y="5266339"/>
              <a:ext cx="0" cy="3581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 pitchFamily="2" charset="2"/>
                <a:buNone/>
                <a:defRPr/>
              </a:pPr>
              <a:endParaRPr lang="de-CH" sz="1600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7320872" y="4522788"/>
              <a:ext cx="0" cy="34684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 pitchFamily="2" charset="2"/>
                <a:buNone/>
                <a:defRPr/>
              </a:pPr>
              <a:endParaRPr lang="de-CH" sz="1600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sp>
        <p:nvSpPr>
          <p:cNvPr id="28" name="Arc 27"/>
          <p:cNvSpPr/>
          <p:nvPr/>
        </p:nvSpPr>
        <p:spPr>
          <a:xfrm rot="16200000">
            <a:off x="4519612" y="1058863"/>
            <a:ext cx="828675" cy="1841500"/>
          </a:xfrm>
          <a:prstGeom prst="arc">
            <a:avLst>
              <a:gd name="adj1" fmla="val 17023862"/>
              <a:gd name="adj2" fmla="val 4965952"/>
            </a:avLst>
          </a:prstGeom>
          <a:ln w="4445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 pitchFamily="2" charset="2"/>
              <a:buNone/>
              <a:defRPr/>
            </a:pPr>
            <a:endParaRPr lang="fr-CH" sz="1600">
              <a:solidFill>
                <a:srgbClr val="000000"/>
              </a:solidFill>
            </a:endParaRPr>
          </a:p>
        </p:txBody>
      </p:sp>
      <p:sp>
        <p:nvSpPr>
          <p:cNvPr id="29" name="Arc 28"/>
          <p:cNvSpPr/>
          <p:nvPr/>
        </p:nvSpPr>
        <p:spPr>
          <a:xfrm rot="5400000">
            <a:off x="4519612" y="3422651"/>
            <a:ext cx="828675" cy="1841500"/>
          </a:xfrm>
          <a:prstGeom prst="arc">
            <a:avLst>
              <a:gd name="adj1" fmla="val 17023862"/>
              <a:gd name="adj2" fmla="val 4965952"/>
            </a:avLst>
          </a:prstGeom>
          <a:ln w="44450">
            <a:solidFill>
              <a:srgbClr val="00206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 pitchFamily="2" charset="2"/>
              <a:buNone/>
              <a:defRPr/>
            </a:pPr>
            <a:endParaRPr lang="fr-CH" sz="1600">
              <a:solidFill>
                <a:srgbClr val="000000"/>
              </a:solidFill>
            </a:endParaRPr>
          </a:p>
        </p:txBody>
      </p:sp>
      <p:sp>
        <p:nvSpPr>
          <p:cNvPr id="138247" name="TextBox 29"/>
          <p:cNvSpPr txBox="1">
            <a:spLocks noChangeArrowheads="1"/>
          </p:cNvSpPr>
          <p:nvPr/>
        </p:nvSpPr>
        <p:spPr bwMode="auto">
          <a:xfrm>
            <a:off x="4048125" y="4968875"/>
            <a:ext cx="187166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70C0"/>
                </a:solidFill>
                <a:latin typeface="Calibri" pitchFamily="34" charset="0"/>
              </a:rPr>
              <a:t>Generalization</a:t>
            </a:r>
          </a:p>
          <a:p>
            <a:pPr algn="ctr"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and not</a:t>
            </a:r>
          </a:p>
          <a:p>
            <a:pPr algn="ctr"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FF0000"/>
                </a:solidFill>
                <a:latin typeface="Calibri" pitchFamily="34" charset="0"/>
              </a:rPr>
              <a:t>Complication !</a:t>
            </a:r>
          </a:p>
        </p:txBody>
      </p:sp>
      <p:sp>
        <p:nvSpPr>
          <p:cNvPr id="138248" name="TextBox 30"/>
          <p:cNvSpPr txBox="1">
            <a:spLocks noChangeArrowheads="1"/>
          </p:cNvSpPr>
          <p:nvPr/>
        </p:nvSpPr>
        <p:spPr bwMode="auto">
          <a:xfrm>
            <a:off x="684213" y="1463675"/>
            <a:ext cx="18716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Practical needs</a:t>
            </a:r>
          </a:p>
        </p:txBody>
      </p:sp>
      <p:sp>
        <p:nvSpPr>
          <p:cNvPr id="138249" name="TextBox 31"/>
          <p:cNvSpPr txBox="1">
            <a:spLocks noChangeArrowheads="1"/>
          </p:cNvSpPr>
          <p:nvPr/>
        </p:nvSpPr>
        <p:spPr bwMode="auto">
          <a:xfrm>
            <a:off x="6873875" y="1498600"/>
            <a:ext cx="187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Testing</a:t>
            </a:r>
          </a:p>
        </p:txBody>
      </p:sp>
      <p:sp>
        <p:nvSpPr>
          <p:cNvPr id="138250" name="TextBox 16"/>
          <p:cNvSpPr txBox="1">
            <a:spLocks noChangeArrowheads="1"/>
          </p:cNvSpPr>
          <p:nvPr/>
        </p:nvSpPr>
        <p:spPr bwMode="auto">
          <a:xfrm>
            <a:off x="4013200" y="1800225"/>
            <a:ext cx="1871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70C0"/>
                </a:solidFill>
                <a:latin typeface="Calibri" pitchFamily="34" charset="0"/>
              </a:rPr>
              <a:t>Research</a:t>
            </a:r>
          </a:p>
        </p:txBody>
      </p:sp>
      <p:sp>
        <p:nvSpPr>
          <p:cNvPr id="138251" name="TextBox 16"/>
          <p:cNvSpPr txBox="1">
            <a:spLocks noChangeArrowheads="1"/>
          </p:cNvSpPr>
          <p:nvPr/>
        </p:nvSpPr>
        <p:spPr bwMode="auto">
          <a:xfrm>
            <a:off x="3949700" y="4159250"/>
            <a:ext cx="1871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70C0"/>
                </a:solidFill>
                <a:latin typeface="Calibri" pitchFamily="34" charset="0"/>
              </a:rPr>
              <a:t>Codes</a:t>
            </a:r>
          </a:p>
        </p:txBody>
      </p:sp>
      <p:sp>
        <p:nvSpPr>
          <p:cNvPr id="138252" name="TextBox 31"/>
          <p:cNvSpPr txBox="1">
            <a:spLocks noChangeArrowheads="1"/>
          </p:cNvSpPr>
          <p:nvPr/>
        </p:nvSpPr>
        <p:spPr bwMode="auto">
          <a:xfrm>
            <a:off x="6715125" y="3195638"/>
            <a:ext cx="187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Understanding and modelling</a:t>
            </a:r>
          </a:p>
        </p:txBody>
      </p:sp>
      <p:pic>
        <p:nvPicPr>
          <p:cNvPr id="1382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6850" y="3833813"/>
            <a:ext cx="2216150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54" name="Freeform 1"/>
          <p:cNvSpPr>
            <a:spLocks/>
          </p:cNvSpPr>
          <p:nvPr/>
        </p:nvSpPr>
        <p:spPr bwMode="auto">
          <a:xfrm>
            <a:off x="7724775" y="2368550"/>
            <a:ext cx="474663" cy="174625"/>
          </a:xfrm>
          <a:custGeom>
            <a:avLst/>
            <a:gdLst>
              <a:gd name="T0" fmla="*/ 0 w 475013"/>
              <a:gd name="T1" fmla="*/ 277 h 173589"/>
              <a:gd name="T2" fmla="*/ 117796 w 475013"/>
              <a:gd name="T3" fmla="*/ 6612 h 173589"/>
              <a:gd name="T4" fmla="*/ 164912 w 475013"/>
              <a:gd name="T5" fmla="*/ 44649 h 173589"/>
              <a:gd name="T6" fmla="*/ 223809 w 475013"/>
              <a:gd name="T7" fmla="*/ 89026 h 173589"/>
              <a:gd name="T8" fmla="*/ 294486 w 475013"/>
              <a:gd name="T9" fmla="*/ 171433 h 173589"/>
              <a:gd name="T10" fmla="*/ 400501 w 475013"/>
              <a:gd name="T11" fmla="*/ 184112 h 173589"/>
              <a:gd name="T12" fmla="*/ 471178 w 475013"/>
              <a:gd name="T13" fmla="*/ 184112 h 1735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5013"/>
              <a:gd name="T22" fmla="*/ 0 h 173589"/>
              <a:gd name="T23" fmla="*/ 475013 w 475013"/>
              <a:gd name="T24" fmla="*/ 173589 h 1735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5013" h="173589">
                <a:moveTo>
                  <a:pt x="0" y="255"/>
                </a:moveTo>
                <a:cubicBezTo>
                  <a:pt x="45522" y="-240"/>
                  <a:pt x="91044" y="-734"/>
                  <a:pt x="118753" y="6193"/>
                </a:cubicBezTo>
                <a:cubicBezTo>
                  <a:pt x="146462" y="13120"/>
                  <a:pt x="148441" y="28954"/>
                  <a:pt x="166254" y="41819"/>
                </a:cubicBezTo>
                <a:cubicBezTo>
                  <a:pt x="184067" y="54684"/>
                  <a:pt x="203860" y="63591"/>
                  <a:pt x="225631" y="83383"/>
                </a:cubicBezTo>
                <a:cubicBezTo>
                  <a:pt x="247402" y="103175"/>
                  <a:pt x="267195" y="145728"/>
                  <a:pt x="296883" y="160572"/>
                </a:cubicBezTo>
                <a:cubicBezTo>
                  <a:pt x="326571" y="175416"/>
                  <a:pt x="374073" y="170468"/>
                  <a:pt x="403761" y="172447"/>
                </a:cubicBezTo>
                <a:cubicBezTo>
                  <a:pt x="433449" y="174426"/>
                  <a:pt x="454231" y="173436"/>
                  <a:pt x="475013" y="172447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38255" name="Freeform 2"/>
          <p:cNvSpPr>
            <a:spLocks/>
          </p:cNvSpPr>
          <p:nvPr/>
        </p:nvSpPr>
        <p:spPr bwMode="auto">
          <a:xfrm>
            <a:off x="7469188" y="2435225"/>
            <a:ext cx="26987" cy="153988"/>
          </a:xfrm>
          <a:custGeom>
            <a:avLst/>
            <a:gdLst>
              <a:gd name="T0" fmla="*/ 6866 w 26997"/>
              <a:gd name="T1" fmla="*/ 0 h 154379"/>
              <a:gd name="T2" fmla="*/ 961 w 26997"/>
              <a:gd name="T3" fmla="*/ 69292 h 154379"/>
              <a:gd name="T4" fmla="*/ 24613 w 26997"/>
              <a:gd name="T5" fmla="*/ 121260 h 154379"/>
              <a:gd name="T6" fmla="*/ 24613 w 26997"/>
              <a:gd name="T7" fmla="*/ 150133 h 154379"/>
              <a:gd name="T8" fmla="*/ 0 60000 65536"/>
              <a:gd name="T9" fmla="*/ 0 60000 65536"/>
              <a:gd name="T10" fmla="*/ 0 60000 65536"/>
              <a:gd name="T11" fmla="*/ 0 60000 65536"/>
              <a:gd name="T12" fmla="*/ 0 w 26997"/>
              <a:gd name="T13" fmla="*/ 0 h 154379"/>
              <a:gd name="T14" fmla="*/ 26997 w 26997"/>
              <a:gd name="T15" fmla="*/ 154379 h 15437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997" h="154379">
                <a:moveTo>
                  <a:pt x="6899" y="0"/>
                </a:moveTo>
                <a:cubicBezTo>
                  <a:pt x="2445" y="25235"/>
                  <a:pt x="-2008" y="50470"/>
                  <a:pt x="961" y="71252"/>
                </a:cubicBezTo>
                <a:cubicBezTo>
                  <a:pt x="3930" y="92034"/>
                  <a:pt x="20754" y="110836"/>
                  <a:pt x="24712" y="124690"/>
                </a:cubicBezTo>
                <a:cubicBezTo>
                  <a:pt x="28670" y="138544"/>
                  <a:pt x="26691" y="146461"/>
                  <a:pt x="24712" y="1543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38256" name="Freeform 3"/>
          <p:cNvSpPr>
            <a:spLocks/>
          </p:cNvSpPr>
          <p:nvPr/>
        </p:nvSpPr>
        <p:spPr bwMode="auto">
          <a:xfrm>
            <a:off x="7742238" y="2435225"/>
            <a:ext cx="38100" cy="147638"/>
          </a:xfrm>
          <a:custGeom>
            <a:avLst/>
            <a:gdLst>
              <a:gd name="T0" fmla="*/ 0 w 37566"/>
              <a:gd name="T1" fmla="*/ 0 h 148441"/>
              <a:gd name="T2" fmla="*/ 41609 w 37566"/>
              <a:gd name="T3" fmla="*/ 78312 h 148441"/>
              <a:gd name="T4" fmla="*/ 34674 w 37566"/>
              <a:gd name="T5" fmla="*/ 139843 h 148441"/>
              <a:gd name="T6" fmla="*/ 0 60000 65536"/>
              <a:gd name="T7" fmla="*/ 0 60000 65536"/>
              <a:gd name="T8" fmla="*/ 0 60000 65536"/>
              <a:gd name="T9" fmla="*/ 0 w 37566"/>
              <a:gd name="T10" fmla="*/ 0 h 148441"/>
              <a:gd name="T11" fmla="*/ 37566 w 37566"/>
              <a:gd name="T12" fmla="*/ 148441 h 1484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566" h="148441">
                <a:moveTo>
                  <a:pt x="0" y="0"/>
                </a:moveTo>
                <a:cubicBezTo>
                  <a:pt x="15339" y="29193"/>
                  <a:pt x="30678" y="58387"/>
                  <a:pt x="35626" y="83127"/>
                </a:cubicBezTo>
                <a:cubicBezTo>
                  <a:pt x="40574" y="107867"/>
                  <a:pt x="35131" y="128154"/>
                  <a:pt x="29688" y="14844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ru-RU"/>
          </a:p>
        </p:txBody>
      </p:sp>
      <p:sp>
        <p:nvSpPr>
          <p:cNvPr id="138257" name="Freeform 4"/>
          <p:cNvSpPr>
            <a:spLocks/>
          </p:cNvSpPr>
          <p:nvPr/>
        </p:nvSpPr>
        <p:spPr bwMode="auto">
          <a:xfrm>
            <a:off x="7221538" y="2452688"/>
            <a:ext cx="46037" cy="119062"/>
          </a:xfrm>
          <a:custGeom>
            <a:avLst/>
            <a:gdLst>
              <a:gd name="T0" fmla="*/ 51057 w 45563"/>
              <a:gd name="T1" fmla="*/ 0 h 118753"/>
              <a:gd name="T2" fmla="*/ 4481 w 45563"/>
              <a:gd name="T3" fmla="*/ 42768 h 118753"/>
              <a:gd name="T4" fmla="*/ 4481 w 45563"/>
              <a:gd name="T5" fmla="*/ 122197 h 118753"/>
              <a:gd name="T6" fmla="*/ 0 60000 65536"/>
              <a:gd name="T7" fmla="*/ 0 60000 65536"/>
              <a:gd name="T8" fmla="*/ 0 60000 65536"/>
              <a:gd name="T9" fmla="*/ 0 w 45563"/>
              <a:gd name="T10" fmla="*/ 0 h 118753"/>
              <a:gd name="T11" fmla="*/ 45563 w 45563"/>
              <a:gd name="T12" fmla="*/ 118753 h 1187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563" h="118753">
                <a:moveTo>
                  <a:pt x="45563" y="0"/>
                </a:moveTo>
                <a:cubicBezTo>
                  <a:pt x="28244" y="10885"/>
                  <a:pt x="10926" y="21771"/>
                  <a:pt x="3999" y="41563"/>
                </a:cubicBezTo>
                <a:cubicBezTo>
                  <a:pt x="-2928" y="61355"/>
                  <a:pt x="535" y="90054"/>
                  <a:pt x="3999" y="118753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Box 7"/>
          <p:cNvSpPr txBox="1">
            <a:spLocks noChangeArrowheads="1"/>
          </p:cNvSpPr>
          <p:nvPr/>
        </p:nvSpPr>
        <p:spPr bwMode="auto">
          <a:xfrm>
            <a:off x="473075" y="1223963"/>
            <a:ext cx="8064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Punching of flat slabs</a:t>
            </a:r>
          </a:p>
          <a:p>
            <a:pPr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92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8" y="2016125"/>
            <a:ext cx="39512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0"/>
          <p:cNvSpPr>
            <a:spLocks/>
          </p:cNvSpPr>
          <p:nvPr/>
        </p:nvSpPr>
        <p:spPr bwMode="auto">
          <a:xfrm>
            <a:off x="2051050" y="2540000"/>
            <a:ext cx="1039813" cy="314325"/>
          </a:xfrm>
          <a:custGeom>
            <a:avLst/>
            <a:gdLst>
              <a:gd name="T0" fmla="*/ 559645 w 1040605"/>
              <a:gd name="T1" fmla="*/ 485785 h 485774"/>
              <a:gd name="T2" fmla="*/ 1031916 w 1040605"/>
              <a:gd name="T3" fmla="*/ 183355 h 485774"/>
              <a:gd name="T4" fmla="*/ 493526 w 1040605"/>
              <a:gd name="T5" fmla="*/ 0 h 485774"/>
              <a:gd name="T6" fmla="*/ 0 w 1040605"/>
              <a:gd name="T7" fmla="*/ 292903 h 485774"/>
              <a:gd name="T8" fmla="*/ 559645 w 1040605"/>
              <a:gd name="T9" fmla="*/ 485785 h 4857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0605" h="485774">
                <a:moveTo>
                  <a:pt x="564356" y="485774"/>
                </a:moveTo>
                <a:lnTo>
                  <a:pt x="1040605" y="183355"/>
                </a:lnTo>
                <a:lnTo>
                  <a:pt x="497682" y="0"/>
                </a:lnTo>
                <a:lnTo>
                  <a:pt x="0" y="292892"/>
                </a:lnTo>
                <a:lnTo>
                  <a:pt x="564356" y="485774"/>
                </a:lnTo>
                <a:close/>
              </a:path>
            </a:pathLst>
          </a:custGeom>
          <a:solidFill>
            <a:srgbClr val="FF0000">
              <a:alpha val="41960"/>
            </a:srgbClr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 pitchFamily="2" charset="2"/>
              <a:buNone/>
              <a:defRPr/>
            </a:pPr>
            <a:endParaRPr lang="fr-CH" sz="1600" kern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9268" name="Picture 4" descr="DSCN2590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5153025" y="1806575"/>
            <a:ext cx="27559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Rectangle 25"/>
          <p:cNvSpPr>
            <a:spLocks noChangeArrowheads="1"/>
          </p:cNvSpPr>
          <p:nvPr/>
        </p:nvSpPr>
        <p:spPr bwMode="auto">
          <a:xfrm>
            <a:off x="827088" y="4365625"/>
            <a:ext cx="196215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lnSpc>
                <a:spcPct val="90000"/>
              </a:lnSpc>
              <a:spcBef>
                <a:spcPct val="50000"/>
              </a:spcBef>
              <a:buSzPct val="75000"/>
              <a:buFontTx/>
              <a:buChar char="-"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1 interior column,</a:t>
            </a:r>
          </a:p>
          <a:p>
            <a:pPr marL="285750" indent="-285750" eaLnBrk="0" hangingPunct="0">
              <a:lnSpc>
                <a:spcPct val="90000"/>
              </a:lnSpc>
              <a:spcBef>
                <a:spcPct val="50000"/>
              </a:spcBef>
              <a:buSzPct val="75000"/>
              <a:buFontTx/>
              <a:buChar char="-"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4 edge columns</a:t>
            </a:r>
          </a:p>
          <a:p>
            <a:pPr marL="285750" indent="-285750" eaLnBrk="0" hangingPunct="0">
              <a:lnSpc>
                <a:spcPct val="90000"/>
              </a:lnSpc>
              <a:spcBef>
                <a:spcPct val="50000"/>
              </a:spcBef>
              <a:buSzPct val="75000"/>
              <a:buFontTx/>
              <a:buChar char="-"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4 corner columns</a:t>
            </a: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9270" name="Rectangle 26"/>
          <p:cNvSpPr>
            <a:spLocks noChangeArrowheads="1"/>
          </p:cNvSpPr>
          <p:nvPr/>
        </p:nvSpPr>
        <p:spPr bwMode="auto">
          <a:xfrm>
            <a:off x="4630738" y="3957638"/>
            <a:ext cx="43053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lnSpc>
                <a:spcPct val="90000"/>
              </a:lnSpc>
              <a:spcBef>
                <a:spcPct val="50000"/>
              </a:spcBef>
              <a:buSzPct val="75000"/>
              <a:buFontTx/>
              <a:buChar char="-"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About 90% of punching shear tests have been performed on interior slab-columns connections</a:t>
            </a:r>
          </a:p>
          <a:p>
            <a:pPr marL="285750" indent="-285750" eaLnBrk="0" hangingPunct="0">
              <a:lnSpc>
                <a:spcPct val="90000"/>
              </a:lnSpc>
              <a:spcBef>
                <a:spcPct val="50000"/>
              </a:spcBef>
              <a:buSzPct val="75000"/>
              <a:buFontTx/>
              <a:buChar char="-"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Almost all tests are performed on isolated specimens</a:t>
            </a:r>
          </a:p>
          <a:p>
            <a:pPr marL="285750" indent="-285750" eaLnBrk="0" hangingPunct="0">
              <a:lnSpc>
                <a:spcPct val="90000"/>
              </a:lnSpc>
              <a:spcBef>
                <a:spcPct val="50000"/>
              </a:spcBef>
              <a:buSzPct val="75000"/>
              <a:buFontTx/>
              <a:buChar char="-"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Code provisions are mostly related to interior slab-columns ;</a:t>
            </a:r>
          </a:p>
          <a:p>
            <a:pPr marL="285750" indent="-285750" eaLnBrk="0" hangingPunct="0">
              <a:lnSpc>
                <a:spcPct val="90000"/>
              </a:lnSpc>
              <a:spcBef>
                <a:spcPct val="50000"/>
              </a:spcBef>
              <a:buSzPct val="75000"/>
              <a:buFontTx/>
              <a:buChar char="-"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They have been calibrated on these tests!</a:t>
            </a:r>
            <a:endParaRPr lang="fr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9271" name="TextBox 4"/>
          <p:cNvSpPr txBox="1">
            <a:spLocks noChangeArrowheads="1"/>
          </p:cNvSpPr>
          <p:nvPr/>
        </p:nvSpPr>
        <p:spPr bwMode="auto">
          <a:xfrm>
            <a:off x="346075" y="379413"/>
            <a:ext cx="8353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2000">
                <a:solidFill>
                  <a:srgbClr val="0500CC"/>
                </a:solidFill>
                <a:latin typeface="Calibri" pitchFamily="34" charset="0"/>
              </a:rPr>
              <a:t>Influence of research work </a:t>
            </a:r>
            <a:r>
              <a:rPr lang="en-US" altLang="fr-FR" sz="2000">
                <a:solidFill>
                  <a:srgbClr val="0500CC"/>
                </a:solidFill>
                <a:latin typeface="Calibri" pitchFamily="34" charset="0"/>
                <a:sym typeface="Wingdings" pitchFamily="2" charset="2"/>
              </a:rPr>
              <a:t></a:t>
            </a:r>
            <a:r>
              <a:rPr lang="en-US" altLang="fr-FR" sz="2000">
                <a:solidFill>
                  <a:srgbClr val="0500CC"/>
                </a:solidFill>
                <a:latin typeface="Calibri" pitchFamily="34" charset="0"/>
              </a:rPr>
              <a:t>practical needs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50825" y="0"/>
            <a:ext cx="7705725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defTabSz="323850" eaLnBrk="1" hangingPunct="1"/>
            <a:r>
              <a:rPr lang="en-US" altLang="fr-FR" smtClean="0"/>
              <a:t>Influence of slab continuity on punching shear strength</a:t>
            </a:r>
          </a:p>
        </p:txBody>
      </p:sp>
      <p:sp>
        <p:nvSpPr>
          <p:cNvPr id="140290" name="Rectangle 1"/>
          <p:cNvSpPr>
            <a:spLocks noChangeArrowheads="1"/>
          </p:cNvSpPr>
          <p:nvPr/>
        </p:nvSpPr>
        <p:spPr bwMode="auto">
          <a:xfrm>
            <a:off x="5835650" y="6165850"/>
            <a:ext cx="29464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fr-CH" altLang="fr-FR" sz="1600">
                <a:solidFill>
                  <a:srgbClr val="000000"/>
                </a:solidFill>
                <a:latin typeface="Calibri" pitchFamily="34" charset="0"/>
              </a:rPr>
              <a:t>Courtesy EMPA/H.Lippuner, 1977</a:t>
            </a:r>
          </a:p>
        </p:txBody>
      </p:sp>
      <p:pic>
        <p:nvPicPr>
          <p:cNvPr id="140291" name="Picture 5" descr="C:\Muttoni\50 PRODUCTION ET PRESENTATION\12 Conferenze\2015-06-30_The_Hague\Ladner-9-feldplatte_reduced.jpg"/>
          <p:cNvPicPr>
            <a:picLocks noChangeAspect="1" noChangeArrowheads="1"/>
          </p:cNvPicPr>
          <p:nvPr/>
        </p:nvPicPr>
        <p:blipFill>
          <a:blip r:embed="rId2" cstate="print"/>
          <a:srcRect l="5354" b="4193"/>
          <a:stretch>
            <a:fillRect/>
          </a:stretch>
        </p:blipFill>
        <p:spPr bwMode="auto">
          <a:xfrm>
            <a:off x="469900" y="1125538"/>
            <a:ext cx="7212013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50825" y="0"/>
            <a:ext cx="7705725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defTabSz="323850" eaLnBrk="1" hangingPunct="1"/>
            <a:r>
              <a:rPr lang="en-US" altLang="fr-FR" smtClean="0"/>
              <a:t>Influence of slab continuity on punching shear strength</a:t>
            </a:r>
          </a:p>
        </p:txBody>
      </p:sp>
      <p:pic>
        <p:nvPicPr>
          <p:cNvPr id="1413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412875"/>
            <a:ext cx="49149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900113" y="6116638"/>
            <a:ext cx="752316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it-IT" altLang="fr-FR" sz="1200">
                <a:solidFill>
                  <a:srgbClr val="000000"/>
                </a:solidFill>
                <a:latin typeface="Calibri" pitchFamily="34" charset="0"/>
              </a:rPr>
              <a:t>Einpaul, J. , Fernández Ruiz, M., Muttoni, A</a:t>
            </a:r>
            <a:r>
              <a:rPr lang="it-IT" altLang="fr-FR" sz="1200" i="1">
                <a:solidFill>
                  <a:srgbClr val="000000"/>
                </a:solidFill>
                <a:latin typeface="Calibri" pitchFamily="34" charset="0"/>
              </a:rPr>
              <a:t>., </a:t>
            </a:r>
            <a:r>
              <a:rPr lang="en-US" altLang="fr-FR" sz="1200" i="1">
                <a:solidFill>
                  <a:srgbClr val="000000"/>
                </a:solidFill>
                <a:latin typeface="Calibri" pitchFamily="34" charset="0"/>
              </a:rPr>
              <a:t>Influence of moment redistribution and compressive membrane action on punching strength of actual flat slabs</a:t>
            </a:r>
            <a:r>
              <a:rPr lang="en-US" altLang="fr-FR" sz="1200">
                <a:solidFill>
                  <a:srgbClr val="000000"/>
                </a:solidFill>
                <a:latin typeface="Calibri" pitchFamily="34" charset="0"/>
              </a:rPr>
              <a:t>, Engineering structures, 2015</a:t>
            </a:r>
            <a:endParaRPr lang="fr-CH" altLang="fr-FR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341438"/>
            <a:ext cx="4611688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492375"/>
            <a:ext cx="24288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50825" y="0"/>
            <a:ext cx="7705725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defTabSz="323850" eaLnBrk="1" hangingPunct="1"/>
            <a:r>
              <a:rPr lang="en-US" altLang="fr-FR" smtClean="0"/>
              <a:t>Influence of slab continuity on punching shear strength</a:t>
            </a:r>
          </a:p>
        </p:txBody>
      </p:sp>
      <p:sp>
        <p:nvSpPr>
          <p:cNvPr id="142340" name="Rectangle 3"/>
          <p:cNvSpPr>
            <a:spLocks noChangeArrowheads="1"/>
          </p:cNvSpPr>
          <p:nvPr/>
        </p:nvSpPr>
        <p:spPr bwMode="auto">
          <a:xfrm>
            <a:off x="900113" y="6116638"/>
            <a:ext cx="7523162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it-IT" altLang="fr-FR" sz="1200">
                <a:solidFill>
                  <a:srgbClr val="000000"/>
                </a:solidFill>
                <a:latin typeface="Calibri" pitchFamily="34" charset="0"/>
              </a:rPr>
              <a:t>Einpaul, J. , Fernández Ruiz, M., Muttoni, A</a:t>
            </a:r>
            <a:r>
              <a:rPr lang="it-IT" altLang="fr-FR" sz="1200" i="1">
                <a:solidFill>
                  <a:srgbClr val="000000"/>
                </a:solidFill>
                <a:latin typeface="Calibri" pitchFamily="34" charset="0"/>
              </a:rPr>
              <a:t>., </a:t>
            </a:r>
            <a:r>
              <a:rPr lang="en-US" altLang="fr-FR" sz="1200" i="1">
                <a:solidFill>
                  <a:srgbClr val="000000"/>
                </a:solidFill>
                <a:latin typeface="Calibri" pitchFamily="34" charset="0"/>
              </a:rPr>
              <a:t>Influence of moment redistribution and compressive membrane action on punching strength of actual flat slabs</a:t>
            </a:r>
            <a:r>
              <a:rPr lang="en-US" altLang="fr-FR" sz="1200">
                <a:solidFill>
                  <a:srgbClr val="000000"/>
                </a:solidFill>
                <a:latin typeface="Calibri" pitchFamily="34" charset="0"/>
              </a:rPr>
              <a:t>, Engineering structures, 2015</a:t>
            </a:r>
            <a:endParaRPr lang="fr-CH" altLang="fr-FR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Arc 1"/>
          <p:cNvSpPr/>
          <p:nvPr/>
        </p:nvSpPr>
        <p:spPr bwMode="auto">
          <a:xfrm>
            <a:off x="4662488" y="4005263"/>
            <a:ext cx="3509962" cy="781050"/>
          </a:xfrm>
          <a:prstGeom prst="arc">
            <a:avLst>
              <a:gd name="adj1" fmla="val 5006868"/>
              <a:gd name="adj2" fmla="val 106407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 pitchFamily="2" charset="2"/>
              <a:buNone/>
              <a:defRPr/>
            </a:pPr>
            <a:endParaRPr lang="fr-CH" sz="1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2342" name="TextBox 7"/>
          <p:cNvSpPr txBox="1">
            <a:spLocks noChangeArrowheads="1"/>
          </p:cNvSpPr>
          <p:nvPr/>
        </p:nvSpPr>
        <p:spPr bwMode="auto">
          <a:xfrm>
            <a:off x="6516688" y="4652963"/>
            <a:ext cx="24415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r>
              <a:rPr lang="en-GB" altLang="fr-FR" sz="2000">
                <a:solidFill>
                  <a:srgbClr val="000000"/>
                </a:solidFill>
                <a:latin typeface="Calibri" pitchFamily="34" charset="0"/>
              </a:rPr>
              <a:t>hidden safety</a:t>
            </a:r>
          </a:p>
          <a:p>
            <a:pPr eaLnBrk="0" hangingPunct="0">
              <a:lnSpc>
                <a:spcPct val="90000"/>
              </a:lnSpc>
              <a:spcBef>
                <a:spcPts val="1200"/>
              </a:spcBef>
              <a:buSzPct val="75000"/>
              <a:buFont typeface="Monotype Sorts"/>
              <a:buNone/>
            </a:pPr>
            <a:endParaRPr lang="en-GB" altLang="fr-FR" sz="2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2343" name="Freeform 2"/>
          <p:cNvSpPr>
            <a:spLocks/>
          </p:cNvSpPr>
          <p:nvPr/>
        </p:nvSpPr>
        <p:spPr bwMode="auto">
          <a:xfrm>
            <a:off x="4330700" y="3846513"/>
            <a:ext cx="1501775" cy="314325"/>
          </a:xfrm>
          <a:custGeom>
            <a:avLst/>
            <a:gdLst>
              <a:gd name="T0" fmla="*/ 0 w 1502979"/>
              <a:gd name="T1" fmla="*/ 57954 h 945931"/>
              <a:gd name="T2" fmla="*/ 388260 w 1502979"/>
              <a:gd name="T3" fmla="*/ 35931 h 945931"/>
              <a:gd name="T4" fmla="*/ 713559 w 1502979"/>
              <a:gd name="T5" fmla="*/ 19704 h 945931"/>
              <a:gd name="T6" fmla="*/ 1080833 w 1502979"/>
              <a:gd name="T7" fmla="*/ 9273 h 945931"/>
              <a:gd name="T8" fmla="*/ 1448105 w 1502979"/>
              <a:gd name="T9" fmla="*/ 1159 h 945931"/>
              <a:gd name="T10" fmla="*/ 1500572 w 1502979"/>
              <a:gd name="T11" fmla="*/ 0 h 945931"/>
              <a:gd name="T12" fmla="*/ 1500572 w 1502979"/>
              <a:gd name="T13" fmla="*/ 10432 h 945931"/>
              <a:gd name="T14" fmla="*/ 1059845 w 1502979"/>
              <a:gd name="T15" fmla="*/ 24341 h 945931"/>
              <a:gd name="T16" fmla="*/ 734546 w 1502979"/>
              <a:gd name="T17" fmla="*/ 37090 h 945931"/>
              <a:gd name="T18" fmla="*/ 430234 w 1502979"/>
              <a:gd name="T19" fmla="*/ 54477 h 945931"/>
              <a:gd name="T20" fmla="*/ 241350 w 1502979"/>
              <a:gd name="T21" fmla="*/ 76499 h 945931"/>
              <a:gd name="T22" fmla="*/ 0 w 1502979"/>
              <a:gd name="T23" fmla="*/ 104317 h 945931"/>
              <a:gd name="T24" fmla="*/ 0 w 1502979"/>
              <a:gd name="T25" fmla="*/ 57954 h 9459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02979"/>
              <a:gd name="T40" fmla="*/ 0 h 945931"/>
              <a:gd name="T41" fmla="*/ 1502979 w 1502979"/>
              <a:gd name="T42" fmla="*/ 945931 h 9459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02979" h="945931">
                <a:moveTo>
                  <a:pt x="0" y="525517"/>
                </a:moveTo>
                <a:lnTo>
                  <a:pt x="388883" y="325821"/>
                </a:lnTo>
                <a:lnTo>
                  <a:pt x="714704" y="178676"/>
                </a:lnTo>
                <a:lnTo>
                  <a:pt x="1082566" y="84083"/>
                </a:lnTo>
                <a:lnTo>
                  <a:pt x="1450428" y="10511"/>
                </a:lnTo>
                <a:lnTo>
                  <a:pt x="1502979" y="0"/>
                </a:lnTo>
                <a:lnTo>
                  <a:pt x="1502979" y="94593"/>
                </a:lnTo>
                <a:lnTo>
                  <a:pt x="1061545" y="220717"/>
                </a:lnTo>
                <a:lnTo>
                  <a:pt x="735724" y="336331"/>
                </a:lnTo>
                <a:lnTo>
                  <a:pt x="430924" y="493986"/>
                </a:lnTo>
                <a:lnTo>
                  <a:pt x="241738" y="693683"/>
                </a:lnTo>
                <a:lnTo>
                  <a:pt x="0" y="945931"/>
                </a:lnTo>
                <a:lnTo>
                  <a:pt x="0" y="525517"/>
                </a:lnTo>
                <a:close/>
              </a:path>
            </a:pathLst>
          </a:custGeom>
          <a:solidFill>
            <a:srgbClr val="EC0600">
              <a:alpha val="36862"/>
            </a:srgbClr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Content Placeholder 6"/>
          <p:cNvSpPr>
            <a:spLocks noGrp="1"/>
          </p:cNvSpPr>
          <p:nvPr>
            <p:ph idx="4294967295"/>
          </p:nvPr>
        </p:nvSpPr>
        <p:spPr bwMode="auto">
          <a:xfrm>
            <a:off x="266700" y="1298575"/>
            <a:ext cx="8570913" cy="4578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MC 2020 will be a single, merged structural code for new </a:t>
            </a:r>
            <a:r>
              <a:rPr lang="en-US" sz="2400" i="1" smtClean="0">
                <a:solidFill>
                  <a:srgbClr val="EBF1DE"/>
                </a:solidFill>
              </a:rPr>
              <a:t>and</a:t>
            </a:r>
            <a:r>
              <a:rPr lang="en-US" sz="2400" smtClean="0">
                <a:solidFill>
                  <a:srgbClr val="EBF1DE"/>
                </a:solidFill>
              </a:rPr>
              <a:t> existing structures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It has to present more general and more rational models, removing all heritage from previous empirical design rules (MC2010 was an important step forward, but further steps are possible, and needed)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002060"/>
                </a:solidFill>
              </a:rPr>
              <a:t>It will be an </a:t>
            </a:r>
            <a:r>
              <a:rPr lang="en-US" sz="2400" smtClean="0">
                <a:solidFill>
                  <a:srgbClr val="FF0000"/>
                </a:solidFill>
              </a:rPr>
              <a:t>operational</a:t>
            </a:r>
            <a:r>
              <a:rPr lang="en-US" sz="2400" smtClean="0"/>
              <a:t> </a:t>
            </a:r>
            <a:r>
              <a:rPr lang="en-US" sz="2400" smtClean="0">
                <a:solidFill>
                  <a:srgbClr val="002060"/>
                </a:solidFill>
              </a:rPr>
              <a:t>model code an</a:t>
            </a:r>
            <a:r>
              <a:rPr lang="en-US" sz="2400" smtClean="0"/>
              <a:t>d </a:t>
            </a:r>
            <a:r>
              <a:rPr lang="en-US" sz="2400" smtClean="0">
                <a:solidFill>
                  <a:srgbClr val="FF0000"/>
                </a:solidFill>
              </a:rPr>
              <a:t>oriented towards practical needs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It will recognize the needs of engineering communities around the world. MC 2020 has to be a real International Code.</a:t>
            </a:r>
          </a:p>
        </p:txBody>
      </p:sp>
      <p:sp>
        <p:nvSpPr>
          <p:cNvPr id="143362" name="2 Marcador de contenido"/>
          <p:cNvSpPr txBox="1">
            <a:spLocks/>
          </p:cNvSpPr>
          <p:nvPr/>
        </p:nvSpPr>
        <p:spPr bwMode="auto">
          <a:xfrm>
            <a:off x="215900" y="-252413"/>
            <a:ext cx="8154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6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24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50825" y="0"/>
            <a:ext cx="6781800" cy="1125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fr-FR" smtClean="0"/>
              <a:t>Levels of approximation approach (MC 2010)</a:t>
            </a:r>
          </a:p>
        </p:txBody>
      </p:sp>
      <p:grpSp>
        <p:nvGrpSpPr>
          <p:cNvPr id="144386" name="Group 1"/>
          <p:cNvGrpSpPr>
            <a:grpSpLocks/>
          </p:cNvGrpSpPr>
          <p:nvPr/>
        </p:nvGrpSpPr>
        <p:grpSpPr bwMode="auto">
          <a:xfrm>
            <a:off x="0" y="1954213"/>
            <a:ext cx="8086725" cy="2876550"/>
            <a:chOff x="528638" y="1971675"/>
            <a:chExt cx="8086725" cy="2876550"/>
          </a:xfrm>
        </p:grpSpPr>
        <p:pic>
          <p:nvPicPr>
            <p:cNvPr id="14439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638" y="1971675"/>
              <a:ext cx="8086725" cy="287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4398" name="Rectangle 1"/>
            <p:cNvSpPr>
              <a:spLocks noChangeArrowheads="1"/>
            </p:cNvSpPr>
            <p:nvPr/>
          </p:nvSpPr>
          <p:spPr bwMode="auto">
            <a:xfrm>
              <a:off x="2051050" y="3667125"/>
              <a:ext cx="358775" cy="31393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/>
                <a:buNone/>
              </a:pPr>
              <a:endParaRPr lang="de-CH" alt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399" name="Rectangle 4"/>
            <p:cNvSpPr>
              <a:spLocks noChangeArrowheads="1"/>
            </p:cNvSpPr>
            <p:nvPr/>
          </p:nvSpPr>
          <p:spPr bwMode="auto">
            <a:xfrm>
              <a:off x="2409825" y="3676651"/>
              <a:ext cx="2833688" cy="3139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/>
                <a:buNone/>
              </a:pPr>
              <a:endParaRPr lang="de-CH" alt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400" name="Rectangle 5"/>
            <p:cNvSpPr>
              <a:spLocks noChangeArrowheads="1"/>
            </p:cNvSpPr>
            <p:nvPr/>
          </p:nvSpPr>
          <p:spPr bwMode="auto">
            <a:xfrm>
              <a:off x="2409825" y="3338513"/>
              <a:ext cx="414338" cy="31393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/>
                <a:buNone/>
              </a:pPr>
              <a:endParaRPr lang="de-CH" alt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401" name="Rectangle 6"/>
            <p:cNvSpPr>
              <a:spLocks noChangeArrowheads="1"/>
            </p:cNvSpPr>
            <p:nvPr/>
          </p:nvSpPr>
          <p:spPr bwMode="auto">
            <a:xfrm>
              <a:off x="2824163" y="3338513"/>
              <a:ext cx="2395537" cy="3139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/>
                <a:buNone/>
              </a:pPr>
              <a:endParaRPr lang="de-CH" alt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402" name="Rectangle 7"/>
            <p:cNvSpPr>
              <a:spLocks noChangeArrowheads="1"/>
            </p:cNvSpPr>
            <p:nvPr/>
          </p:nvSpPr>
          <p:spPr bwMode="auto">
            <a:xfrm>
              <a:off x="2824163" y="3071813"/>
              <a:ext cx="771525" cy="31393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/>
                <a:buNone/>
              </a:pPr>
              <a:endParaRPr lang="de-CH" alt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403" name="Rectangle 8"/>
            <p:cNvSpPr>
              <a:spLocks noChangeArrowheads="1"/>
            </p:cNvSpPr>
            <p:nvPr/>
          </p:nvSpPr>
          <p:spPr bwMode="auto">
            <a:xfrm>
              <a:off x="3595688" y="3090863"/>
              <a:ext cx="1614487" cy="3139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/>
                <a:buNone/>
              </a:pPr>
              <a:endParaRPr lang="de-CH" alt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4404" name="Rectangle 9"/>
            <p:cNvSpPr>
              <a:spLocks noChangeArrowheads="1"/>
            </p:cNvSpPr>
            <p:nvPr/>
          </p:nvSpPr>
          <p:spPr bwMode="auto">
            <a:xfrm>
              <a:off x="3595688" y="2828925"/>
              <a:ext cx="1624012" cy="31393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90000"/>
                </a:lnSpc>
                <a:spcBef>
                  <a:spcPct val="50000"/>
                </a:spcBef>
                <a:buSzPct val="75000"/>
                <a:buFont typeface="Monotype Sorts"/>
                <a:buNone/>
              </a:pPr>
              <a:endParaRPr lang="de-CH" altLang="fr-FR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44387" name="Rectangle 2"/>
          <p:cNvSpPr>
            <a:spLocks noChangeArrowheads="1"/>
          </p:cNvSpPr>
          <p:nvPr/>
        </p:nvSpPr>
        <p:spPr bwMode="auto">
          <a:xfrm>
            <a:off x="90488" y="5876925"/>
            <a:ext cx="9053512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it-IT" altLang="fr-FR" sz="1200">
                <a:solidFill>
                  <a:srgbClr val="000000"/>
                </a:solidFill>
                <a:latin typeface="Calibri" pitchFamily="34" charset="0"/>
              </a:rPr>
              <a:t>Muttoni, A., </a:t>
            </a:r>
            <a:r>
              <a:rPr lang="it-IT" altLang="fr-FR" sz="1200" i="1">
                <a:solidFill>
                  <a:srgbClr val="000000"/>
                </a:solidFill>
                <a:latin typeface="Calibri" pitchFamily="34" charset="0"/>
              </a:rPr>
              <a:t>Introduction to SIA 262 code</a:t>
            </a:r>
            <a:r>
              <a:rPr lang="it-IT" altLang="fr-FR" sz="1200">
                <a:solidFill>
                  <a:srgbClr val="000000"/>
                </a:solidFill>
                <a:latin typeface="Calibri" pitchFamily="34" charset="0"/>
              </a:rPr>
              <a:t>, Documentation SIA D 0182, Zürich, 2003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200">
                <a:solidFill>
                  <a:srgbClr val="000000"/>
                </a:solidFill>
                <a:latin typeface="Calibri" pitchFamily="34" charset="0"/>
              </a:rPr>
              <a:t>Muttoni A., Fernández Ruiz M. , </a:t>
            </a:r>
            <a:r>
              <a:rPr lang="en-US" altLang="fr-FR" sz="1200" i="1">
                <a:solidFill>
                  <a:srgbClr val="000000"/>
                </a:solidFill>
                <a:latin typeface="Calibri" pitchFamily="34" charset="0"/>
              </a:rPr>
              <a:t>Levels-of-approximation approach in codes of practice </a:t>
            </a:r>
            <a:r>
              <a:rPr lang="en-US" altLang="fr-FR" sz="1200">
                <a:solidFill>
                  <a:srgbClr val="000000"/>
                </a:solidFill>
                <a:latin typeface="Calibri" pitchFamily="34" charset="0"/>
              </a:rPr>
              <a:t>, Structural Engineering International, 2012 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200">
                <a:solidFill>
                  <a:srgbClr val="000000"/>
                </a:solidFill>
                <a:latin typeface="Calibri" pitchFamily="34" charset="0"/>
              </a:rPr>
              <a:t>Muttoni A., Fernández Ruiz M., </a:t>
            </a:r>
            <a:r>
              <a:rPr lang="en-US" altLang="fr-FR" sz="1200" i="1">
                <a:solidFill>
                  <a:srgbClr val="000000"/>
                </a:solidFill>
                <a:latin typeface="Calibri" pitchFamily="34" charset="0"/>
              </a:rPr>
              <a:t>The levels-of-approximation approach in MC 2010: application to punching shear provisions</a:t>
            </a:r>
            <a:r>
              <a:rPr lang="en-US" altLang="fr-FR" sz="1200">
                <a:solidFill>
                  <a:srgbClr val="000000"/>
                </a:solidFill>
                <a:latin typeface="Calibri" pitchFamily="34" charset="0"/>
              </a:rPr>
              <a:t>, Structural Concrete, 2012</a:t>
            </a:r>
            <a:endParaRPr lang="de-CH" altLang="fr-FR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4388" name="Rectangle 1"/>
          <p:cNvSpPr>
            <a:spLocks noChangeArrowheads="1"/>
          </p:cNvSpPr>
          <p:nvPr/>
        </p:nvSpPr>
        <p:spPr bwMode="auto">
          <a:xfrm>
            <a:off x="4932363" y="2133600"/>
            <a:ext cx="2994025" cy="314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endParaRPr lang="de-CH" altLang="fr-FR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Arc 16"/>
          <p:cNvSpPr/>
          <p:nvPr/>
        </p:nvSpPr>
        <p:spPr bwMode="auto">
          <a:xfrm flipH="1" flipV="1">
            <a:off x="1697038" y="3392488"/>
            <a:ext cx="1365250" cy="623887"/>
          </a:xfrm>
          <a:prstGeom prst="arc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 pitchFamily="2" charset="2"/>
              <a:buNone/>
              <a:defRPr/>
            </a:pPr>
            <a:endParaRPr lang="de-CH" sz="16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43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7563" y="4271963"/>
            <a:ext cx="263683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1" name="Picture 3"/>
          <p:cNvPicPr>
            <a:picLocks noChangeAspect="1" noChangeArrowheads="1"/>
          </p:cNvPicPr>
          <p:nvPr/>
        </p:nvPicPr>
        <p:blipFill>
          <a:blip r:embed="rId4" cstate="print"/>
          <a:srcRect b="60265"/>
          <a:stretch>
            <a:fillRect/>
          </a:stretch>
        </p:blipFill>
        <p:spPr bwMode="auto">
          <a:xfrm>
            <a:off x="5246688" y="476250"/>
            <a:ext cx="267970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Arc 21"/>
          <p:cNvSpPr/>
          <p:nvPr/>
        </p:nvSpPr>
        <p:spPr bwMode="auto">
          <a:xfrm flipH="1">
            <a:off x="4057650" y="2074863"/>
            <a:ext cx="1747838" cy="623887"/>
          </a:xfrm>
          <a:prstGeom prst="arc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 pitchFamily="2" charset="2"/>
              <a:buNone/>
              <a:defRPr/>
            </a:pPr>
            <a:endParaRPr lang="de-CH" sz="16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4393" name="Text Box 4"/>
          <p:cNvSpPr txBox="1">
            <a:spLocks noChangeArrowheads="1"/>
          </p:cNvSpPr>
          <p:nvPr/>
        </p:nvSpPr>
        <p:spPr bwMode="auto">
          <a:xfrm>
            <a:off x="5608638" y="3659188"/>
            <a:ext cx="3427412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preliminary design, non governing limit state</a:t>
            </a:r>
          </a:p>
        </p:txBody>
      </p:sp>
      <p:sp>
        <p:nvSpPr>
          <p:cNvPr id="144394" name="Text Box 5"/>
          <p:cNvSpPr txBox="1">
            <a:spLocks noChangeArrowheads="1"/>
          </p:cNvSpPr>
          <p:nvPr/>
        </p:nvSpPr>
        <p:spPr bwMode="auto">
          <a:xfrm>
            <a:off x="5608638" y="3395663"/>
            <a:ext cx="2082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US" altLang="fr-FR" sz="1600">
                <a:solidFill>
                  <a:srgbClr val="000000"/>
                </a:solidFill>
                <a:latin typeface="Calibri" pitchFamily="34" charset="0"/>
              </a:rPr>
              <a:t>typical design</a:t>
            </a:r>
          </a:p>
        </p:txBody>
      </p:sp>
      <p:sp>
        <p:nvSpPr>
          <p:cNvPr id="144395" name="Text Box 6"/>
          <p:cNvSpPr txBox="1">
            <a:spLocks noChangeArrowheads="1"/>
          </p:cNvSpPr>
          <p:nvPr/>
        </p:nvSpPr>
        <p:spPr bwMode="auto">
          <a:xfrm>
            <a:off x="5608638" y="2760663"/>
            <a:ext cx="35702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GB" altLang="fr-FR" sz="1600">
                <a:solidFill>
                  <a:srgbClr val="000000"/>
                </a:solidFill>
                <a:latin typeface="Calibri" pitchFamily="34" charset="0"/>
              </a:rPr>
              <a:t>assessment of critical existing structures </a:t>
            </a:r>
          </a:p>
        </p:txBody>
      </p:sp>
      <p:sp>
        <p:nvSpPr>
          <p:cNvPr id="144396" name="Rectangle 8"/>
          <p:cNvSpPr>
            <a:spLocks noChangeArrowheads="1"/>
          </p:cNvSpPr>
          <p:nvPr/>
        </p:nvSpPr>
        <p:spPr bwMode="auto">
          <a:xfrm>
            <a:off x="5608638" y="3033713"/>
            <a:ext cx="20494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SzPct val="75000"/>
              <a:buFont typeface="Monotype Sorts"/>
              <a:buNone/>
            </a:pPr>
            <a:r>
              <a:rPr lang="en-GB" altLang="fr-FR" sz="1600">
                <a:solidFill>
                  <a:srgbClr val="000000"/>
                </a:solidFill>
                <a:latin typeface="Calibri" pitchFamily="34" charset="0"/>
              </a:rPr>
              <a:t>design of special cases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Content Placeholder 6"/>
          <p:cNvSpPr>
            <a:spLocks noGrp="1"/>
          </p:cNvSpPr>
          <p:nvPr>
            <p:ph idx="4294967295"/>
          </p:nvPr>
        </p:nvSpPr>
        <p:spPr bwMode="auto">
          <a:xfrm>
            <a:off x="266700" y="1298575"/>
            <a:ext cx="8570913" cy="4578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MC 2020 will be a single, merged structural code for new </a:t>
            </a:r>
            <a:r>
              <a:rPr lang="en-US" sz="2400" i="1" smtClean="0">
                <a:solidFill>
                  <a:srgbClr val="EBF1DE"/>
                </a:solidFill>
              </a:rPr>
              <a:t>and</a:t>
            </a:r>
            <a:r>
              <a:rPr lang="en-US" sz="2400" smtClean="0">
                <a:solidFill>
                  <a:srgbClr val="EBF1DE"/>
                </a:solidFill>
              </a:rPr>
              <a:t> existing structures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It has to present more general and more rational models, removing all heritage from previous empirical design rules (MC2010 was an important step forward, but further steps are possible, and needed)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EBF1DE"/>
                </a:solidFill>
              </a:rPr>
              <a:t>It will be an operational model code and oriented towards practical needs</a:t>
            </a:r>
          </a:p>
          <a:p>
            <a:pPr marL="0" indent="0" algn="ctr" eaLnBrk="1" hangingPunct="1">
              <a:spcAft>
                <a:spcPts val="1200"/>
              </a:spcAft>
              <a:buFont typeface="Arial" charset="0"/>
              <a:buNone/>
            </a:pPr>
            <a:r>
              <a:rPr lang="en-US" sz="2400" smtClean="0">
                <a:solidFill>
                  <a:srgbClr val="002060"/>
                </a:solidFill>
              </a:rPr>
              <a:t>It will recognize the needs of engineering communities around the world. MC 2020 has to be a real </a:t>
            </a:r>
            <a:r>
              <a:rPr lang="en-US" sz="2400" smtClean="0">
                <a:solidFill>
                  <a:srgbClr val="FF0000"/>
                </a:solidFill>
              </a:rPr>
              <a:t>International Code</a:t>
            </a:r>
            <a:r>
              <a:rPr lang="en-US" sz="2400" smtClean="0"/>
              <a:t>.</a:t>
            </a:r>
          </a:p>
        </p:txBody>
      </p:sp>
      <p:sp>
        <p:nvSpPr>
          <p:cNvPr id="145410" name="2 Marcador de contenido"/>
          <p:cNvSpPr txBox="1">
            <a:spLocks/>
          </p:cNvSpPr>
          <p:nvPr/>
        </p:nvSpPr>
        <p:spPr bwMode="auto">
          <a:xfrm>
            <a:off x="215900" y="-252413"/>
            <a:ext cx="8154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6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24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538" y="5661025"/>
            <a:ext cx="8878887" cy="85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002060"/>
                </a:solidFill>
                <a:latin typeface="+mn-lt"/>
              </a:rPr>
              <a:t>China - India - Australia – New Zealand - Iran - Turkey - </a:t>
            </a:r>
            <a:r>
              <a:rPr lang="en-GB" b="1" dirty="0">
                <a:solidFill>
                  <a:srgbClr val="92D050"/>
                </a:solidFill>
                <a:latin typeface="+mn-lt"/>
              </a:rPr>
              <a:t>Ukraine</a:t>
            </a:r>
            <a:r>
              <a:rPr lang="en-GB" sz="1050" dirty="0">
                <a:solidFill>
                  <a:srgbClr val="002060"/>
                </a:solidFill>
                <a:latin typeface="+mn-lt"/>
              </a:rPr>
              <a:t> - Romania - Hungary - Slovakia - Poland – Czech Republic - Austria - Switzerland - Spain - Italy - Norway - Sweden - Finland - Canada – United States - Argentina – South Africa - Russia - Tunisia - Portugal - Thailand - Japan - Israel – Saudi Arabia - Germany - Belgium - Netherlands - Denmark – United Kingdom - Serbia - Greece - Slovenia - Brazil – South Korea - France - Luxembourg - Cyprus – Lebanon - UAE</a:t>
            </a:r>
          </a:p>
        </p:txBody>
      </p:sp>
      <p:sp>
        <p:nvSpPr>
          <p:cNvPr id="71682" name="2 Marcador de contenido"/>
          <p:cNvSpPr txBox="1">
            <a:spLocks/>
          </p:cNvSpPr>
          <p:nvPr/>
        </p:nvSpPr>
        <p:spPr bwMode="auto">
          <a:xfrm>
            <a:off x="231775" y="-387350"/>
            <a:ext cx="74358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8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44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STATUTORY MEMBER COUNTRIES AS OF 2018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588" y="3500438"/>
            <a:ext cx="1546225" cy="473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7168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00" y="744538"/>
            <a:ext cx="926465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Rectangle 11"/>
          <p:cNvSpPr>
            <a:spLocks noChangeArrowheads="1"/>
          </p:cNvSpPr>
          <p:nvPr/>
        </p:nvSpPr>
        <p:spPr bwMode="auto">
          <a:xfrm>
            <a:off x="1588" y="3575050"/>
            <a:ext cx="1990725" cy="922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i="1">
                <a:solidFill>
                  <a:schemeClr val="bg1"/>
                </a:solidFill>
                <a:latin typeface="HelveticaNeueLT Std Med"/>
              </a:rPr>
              <a:t>fib</a:t>
            </a:r>
            <a:r>
              <a:rPr lang="en-GB" b="1">
                <a:solidFill>
                  <a:schemeClr val="bg1"/>
                </a:solidFill>
                <a:latin typeface="HelveticaNeueLT Std Med"/>
              </a:rPr>
              <a:t> Statutory Member Countries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1225550"/>
            <a:ext cx="8551863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4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3250" y="1403350"/>
            <a:ext cx="2779713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"/>
          <p:cNvSpPr txBox="1"/>
          <p:nvPr/>
        </p:nvSpPr>
        <p:spPr>
          <a:xfrm>
            <a:off x="5686425" y="2235200"/>
            <a:ext cx="2776538" cy="25400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>
              <a:spcAft>
                <a:spcPct val="5000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HelveticaNeueLT Std Med" pitchFamily="34" charset="0"/>
                <a:ea typeface="ＭＳ Ｐゴシック" panose="020B0600070205080204" pitchFamily="34" charset="-128"/>
              </a:rPr>
              <a:t>JCI-</a:t>
            </a:r>
            <a:r>
              <a:rPr lang="en-US" sz="1050" i="1" dirty="0">
                <a:solidFill>
                  <a:prstClr val="white"/>
                </a:solidFill>
                <a:latin typeface="HelveticaNeueLT Std Med" pitchFamily="34" charset="0"/>
                <a:ea typeface="ＭＳ Ｐゴシック" panose="020B0600070205080204" pitchFamily="34" charset="-128"/>
              </a:rPr>
              <a:t>fib</a:t>
            </a:r>
            <a:r>
              <a:rPr lang="en-US" sz="1050" dirty="0">
                <a:solidFill>
                  <a:prstClr val="white"/>
                </a:solidFill>
                <a:latin typeface="HelveticaNeueLT Std Med" pitchFamily="34" charset="0"/>
                <a:ea typeface="ＭＳ Ｐゴシック" panose="020B0600070205080204" pitchFamily="34" charset="-128"/>
              </a:rPr>
              <a:t> Joint Workshop Japan Sept 2016</a:t>
            </a:r>
          </a:p>
        </p:txBody>
      </p:sp>
      <p:cxnSp>
        <p:nvCxnSpPr>
          <p:cNvPr id="31" name="30 Conector recto de flecha"/>
          <p:cNvCxnSpPr>
            <a:stCxn id="30" idx="2"/>
          </p:cNvCxnSpPr>
          <p:nvPr/>
        </p:nvCxnSpPr>
        <p:spPr>
          <a:xfrm>
            <a:off x="7073900" y="2489200"/>
            <a:ext cx="528638" cy="6159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>
            <a:off x="2370138" y="4083050"/>
            <a:ext cx="1041400" cy="5683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flipV="1">
            <a:off x="4873625" y="4902200"/>
            <a:ext cx="0" cy="2857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>
            <a:off x="1508125" y="2251075"/>
            <a:ext cx="673100" cy="7397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H="1" flipV="1">
            <a:off x="6051550" y="3703638"/>
            <a:ext cx="14288" cy="79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 flipH="1" flipV="1">
            <a:off x="5686425" y="3513138"/>
            <a:ext cx="161925" cy="231775"/>
          </a:xfrm>
          <a:prstGeom prst="straightConnector1">
            <a:avLst/>
          </a:prstGeom>
          <a:ln w="3175">
            <a:solidFill>
              <a:srgbClr val="25786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6442" name="50 Grupo"/>
          <p:cNvGrpSpPr>
            <a:grpSpLocks/>
          </p:cNvGrpSpPr>
          <p:nvPr/>
        </p:nvGrpSpPr>
        <p:grpSpPr bwMode="auto">
          <a:xfrm>
            <a:off x="455613" y="3548063"/>
            <a:ext cx="1914525" cy="1457325"/>
            <a:chOff x="332588" y="3512565"/>
            <a:chExt cx="1915152" cy="1458016"/>
          </a:xfrm>
        </p:grpSpPr>
        <p:pic>
          <p:nvPicPr>
            <p:cNvPr id="14646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2588" y="3512565"/>
              <a:ext cx="1915151" cy="14359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3" name="TextBox 2"/>
            <p:cNvSpPr txBox="1"/>
            <p:nvPr/>
          </p:nvSpPr>
          <p:spPr>
            <a:xfrm>
              <a:off x="332588" y="4554459"/>
              <a:ext cx="1915152" cy="416122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/>
            <a:p>
              <a:pPr algn="ctr">
                <a:spcAft>
                  <a:spcPct val="50000"/>
                </a:spcAft>
                <a:defRPr/>
              </a:pPr>
              <a:r>
                <a:rPr lang="en-US" sz="1050" dirty="0">
                  <a:solidFill>
                    <a:prstClr val="white"/>
                  </a:solidFill>
                  <a:latin typeface="HelveticaNeueLT Std Med" pitchFamily="34" charset="0"/>
                  <a:ea typeface="ＭＳ Ｐゴシック" panose="020B0600070205080204" pitchFamily="34" charset="-128"/>
                </a:rPr>
                <a:t>ABECE </a:t>
              </a:r>
              <a:r>
                <a:rPr lang="en-US" sz="1050" dirty="0" err="1">
                  <a:solidFill>
                    <a:prstClr val="white"/>
                  </a:solidFill>
                  <a:latin typeface="HelveticaNeueLT Std Med" pitchFamily="34" charset="0"/>
                  <a:ea typeface="ＭＳ Ｐゴシック" panose="020B0600070205080204" pitchFamily="34" charset="-128"/>
                </a:rPr>
                <a:t>Abicic</a:t>
              </a:r>
              <a:r>
                <a:rPr lang="en-US" sz="1050" dirty="0">
                  <a:solidFill>
                    <a:prstClr val="white"/>
                  </a:solidFill>
                  <a:latin typeface="HelveticaNeueLT Std Med" pitchFamily="34" charset="0"/>
                  <a:ea typeface="ＭＳ Ｐゴシック" panose="020B0600070205080204" pitchFamily="34" charset="-128"/>
                </a:rPr>
                <a:t> Workshop </a:t>
              </a:r>
              <a:r>
                <a:rPr lang="en-US" sz="1050" dirty="0" err="1">
                  <a:solidFill>
                    <a:prstClr val="white"/>
                  </a:solidFill>
                  <a:latin typeface="HelveticaNeueLT Std Med" pitchFamily="34" charset="0"/>
                  <a:ea typeface="ＭＳ Ｐゴシック" panose="020B0600070205080204" pitchFamily="34" charset="-128"/>
                </a:rPr>
                <a:t>Brasil</a:t>
              </a:r>
              <a:r>
                <a:rPr lang="en-US" sz="1050" dirty="0">
                  <a:solidFill>
                    <a:prstClr val="white"/>
                  </a:solidFill>
                  <a:latin typeface="HelveticaNeueLT Std Med" pitchFamily="34" charset="0"/>
                  <a:ea typeface="ＭＳ Ｐゴシック" panose="020B0600070205080204" pitchFamily="34" charset="-128"/>
                </a:rPr>
                <a:t> Sept 2017</a:t>
              </a:r>
            </a:p>
          </p:txBody>
        </p:sp>
      </p:grpSp>
      <p:grpSp>
        <p:nvGrpSpPr>
          <p:cNvPr id="146443" name="53 Grupo"/>
          <p:cNvGrpSpPr>
            <a:grpSpLocks/>
          </p:cNvGrpSpPr>
          <p:nvPr/>
        </p:nvGrpSpPr>
        <p:grpSpPr bwMode="auto">
          <a:xfrm>
            <a:off x="427038" y="1108075"/>
            <a:ext cx="2160587" cy="1160463"/>
            <a:chOff x="427353" y="1037820"/>
            <a:chExt cx="2160157" cy="1160162"/>
          </a:xfrm>
        </p:grpSpPr>
        <p:pic>
          <p:nvPicPr>
            <p:cNvPr id="14645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7353" y="1037820"/>
              <a:ext cx="2160157" cy="115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Box 2"/>
            <p:cNvSpPr txBox="1"/>
            <p:nvPr/>
          </p:nvSpPr>
          <p:spPr>
            <a:xfrm>
              <a:off x="427353" y="1944048"/>
              <a:ext cx="2160157" cy="253934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/>
            <a:p>
              <a:pPr algn="ctr">
                <a:spcAft>
                  <a:spcPct val="50000"/>
                </a:spcAft>
                <a:defRPr/>
              </a:pPr>
              <a:r>
                <a:rPr lang="en-US" sz="1050" dirty="0">
                  <a:solidFill>
                    <a:prstClr val="white"/>
                  </a:solidFill>
                  <a:latin typeface="HelveticaNeueLT Std Med" pitchFamily="34" charset="0"/>
                  <a:ea typeface="ＭＳ Ｐゴシック" panose="020B0600070205080204" pitchFamily="34" charset="-128"/>
                </a:rPr>
                <a:t>PCI Workshop Denver Feb 2018</a:t>
              </a:r>
            </a:p>
          </p:txBody>
        </p:sp>
      </p:grpSp>
      <p:grpSp>
        <p:nvGrpSpPr>
          <p:cNvPr id="146444" name="56 Grupo"/>
          <p:cNvGrpSpPr>
            <a:grpSpLocks/>
          </p:cNvGrpSpPr>
          <p:nvPr/>
        </p:nvGrpSpPr>
        <p:grpSpPr bwMode="auto">
          <a:xfrm>
            <a:off x="3719513" y="5210175"/>
            <a:ext cx="2332037" cy="1316038"/>
            <a:chOff x="3719146" y="5307109"/>
            <a:chExt cx="2331819" cy="1316386"/>
          </a:xfrm>
        </p:grpSpPr>
        <p:pic>
          <p:nvPicPr>
            <p:cNvPr id="146456" name="57 Imagen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19146" y="5307109"/>
              <a:ext cx="2331819" cy="1312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Box 2"/>
            <p:cNvSpPr txBox="1"/>
            <p:nvPr/>
          </p:nvSpPr>
          <p:spPr>
            <a:xfrm>
              <a:off x="4079474" y="6207460"/>
              <a:ext cx="1769898" cy="416035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  <a:ln w="28575">
              <a:noFill/>
            </a:ln>
          </p:spPr>
          <p:txBody>
            <a:bodyPr>
              <a:spAutoFit/>
            </a:bodyPr>
            <a:lstStyle/>
            <a:p>
              <a:pPr algn="ctr">
                <a:spcAft>
                  <a:spcPct val="50000"/>
                </a:spcAft>
                <a:defRPr/>
              </a:pPr>
              <a:r>
                <a:rPr lang="en-US" sz="1050" b="1" dirty="0">
                  <a:solidFill>
                    <a:prstClr val="black"/>
                  </a:solidFill>
                  <a:latin typeface="HelveticaNeueLT Std Med" pitchFamily="34" charset="0"/>
                  <a:ea typeface="ＭＳ Ｐゴシック" panose="020B0600070205080204" pitchFamily="34" charset="-128"/>
                </a:rPr>
                <a:t>Workshop Cape Town Nov 17 - 24 2016</a:t>
              </a:r>
            </a:p>
          </p:txBody>
        </p:sp>
      </p:grpSp>
      <p:pic>
        <p:nvPicPr>
          <p:cNvPr id="146445" name="Picture 2" descr="http://www.idiomasporelmundo.com/Resources/adelaide-ciuda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125" y="5441950"/>
            <a:ext cx="217805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"/>
          <p:cNvSpPr txBox="1"/>
          <p:nvPr/>
        </p:nvSpPr>
        <p:spPr>
          <a:xfrm>
            <a:off x="6588125" y="5441950"/>
            <a:ext cx="2178050" cy="41592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>
              <a:spcAft>
                <a:spcPct val="5000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HelveticaNeueLT Std Med" pitchFamily="34" charset="0"/>
                <a:ea typeface="ＭＳ Ｐゴシック" panose="020B0600070205080204" pitchFamily="34" charset="-128"/>
              </a:rPr>
              <a:t>Workshop Australia-</a:t>
            </a:r>
            <a:r>
              <a:rPr lang="en-US" sz="1050" dirty="0" err="1">
                <a:solidFill>
                  <a:prstClr val="white"/>
                </a:solidFill>
                <a:latin typeface="HelveticaNeueLT Std Med" pitchFamily="34" charset="0"/>
                <a:ea typeface="ＭＳ Ｐゴシック" panose="020B0600070205080204" pitchFamily="34" charset="-128"/>
              </a:rPr>
              <a:t>Adelaida</a:t>
            </a:r>
            <a:r>
              <a:rPr lang="en-US" sz="1050" dirty="0">
                <a:solidFill>
                  <a:prstClr val="white"/>
                </a:solidFill>
                <a:latin typeface="HelveticaNeueLT Std Med" pitchFamily="34" charset="0"/>
                <a:ea typeface="ＭＳ Ｐゴシック" panose="020B0600070205080204" pitchFamily="34" charset="-128"/>
              </a:rPr>
              <a:t> Oct 2017</a:t>
            </a:r>
          </a:p>
        </p:txBody>
      </p:sp>
      <p:cxnSp>
        <p:nvCxnSpPr>
          <p:cNvPr id="25" name="30 Conector recto de flecha"/>
          <p:cNvCxnSpPr/>
          <p:nvPr/>
        </p:nvCxnSpPr>
        <p:spPr>
          <a:xfrm flipH="1" flipV="1">
            <a:off x="7570788" y="4948238"/>
            <a:ext cx="106362" cy="4937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6448" name="Grupo 7"/>
          <p:cNvGrpSpPr>
            <a:grpSpLocks/>
          </p:cNvGrpSpPr>
          <p:nvPr/>
        </p:nvGrpSpPr>
        <p:grpSpPr bwMode="auto">
          <a:xfrm>
            <a:off x="2840038" y="549275"/>
            <a:ext cx="3008312" cy="944563"/>
            <a:chOff x="2839401" y="1143278"/>
            <a:chExt cx="3009356" cy="944452"/>
          </a:xfrm>
        </p:grpSpPr>
        <p:grpSp>
          <p:nvGrpSpPr>
            <p:cNvPr id="146451" name="Grupo 6"/>
            <p:cNvGrpSpPr>
              <a:grpSpLocks noChangeAspect="1"/>
            </p:cNvGrpSpPr>
            <p:nvPr/>
          </p:nvGrpSpPr>
          <p:grpSpPr bwMode="auto">
            <a:xfrm>
              <a:off x="2839401" y="1143278"/>
              <a:ext cx="3009356" cy="921603"/>
              <a:chOff x="2001488" y="1992600"/>
              <a:chExt cx="4690359" cy="1436404"/>
            </a:xfrm>
          </p:grpSpPr>
          <p:pic>
            <p:nvPicPr>
              <p:cNvPr id="146453" name="Picture 3"/>
              <p:cNvPicPr>
                <a:picLocks/>
              </p:cNvPicPr>
              <p:nvPr/>
            </p:nvPicPr>
            <p:blipFill>
              <a:blip r:embed="rId9" cstate="print"/>
              <a:srcRect l="46643" t="34642" r="35187" b="39983"/>
              <a:stretch>
                <a:fillRect/>
              </a:stretch>
            </p:blipFill>
            <p:spPr bwMode="auto">
              <a:xfrm>
                <a:off x="2001488" y="1993480"/>
                <a:ext cx="1562400" cy="1435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6454" name="Picture 9"/>
              <p:cNvPicPr>
                <a:picLocks/>
              </p:cNvPicPr>
              <p:nvPr/>
            </p:nvPicPr>
            <p:blipFill>
              <a:blip r:embed="rId10" cstate="print"/>
              <a:srcRect l="8650" t="14177" r="24741"/>
              <a:stretch>
                <a:fillRect/>
              </a:stretch>
            </p:blipFill>
            <p:spPr bwMode="auto">
              <a:xfrm>
                <a:off x="3563888" y="1992600"/>
                <a:ext cx="1562400" cy="143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6455" name="Picture 10"/>
              <p:cNvPicPr>
                <a:picLocks noChangeAspect="1"/>
              </p:cNvPicPr>
              <p:nvPr/>
            </p:nvPicPr>
            <p:blipFill>
              <a:blip r:embed="rId11" cstate="print"/>
              <a:srcRect l="16228" t="12337" r="20126"/>
              <a:stretch>
                <a:fillRect/>
              </a:stretch>
            </p:blipFill>
            <p:spPr bwMode="auto">
              <a:xfrm>
                <a:off x="5129014" y="1993901"/>
                <a:ext cx="1562833" cy="1435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4" name="Rectangle 8"/>
            <p:cNvSpPr/>
            <p:nvPr/>
          </p:nvSpPr>
          <p:spPr>
            <a:xfrm>
              <a:off x="2925156" y="1671854"/>
              <a:ext cx="2845787" cy="41587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1F497D"/>
                </a:buClr>
                <a:buSzPct val="110000"/>
                <a:defRPr/>
              </a:pPr>
              <a:r>
                <a:rPr lang="en-US" sz="1050" dirty="0">
                  <a:solidFill>
                    <a:prstClr val="white">
                      <a:lumMod val="85000"/>
                    </a:prstClr>
                  </a:solidFill>
                  <a:latin typeface="HelveticaNeueLT Std Med" pitchFamily="34" charset="0"/>
                  <a:ea typeface="ＭＳ Ｐゴシック" panose="020B0600070205080204" pitchFamily="34" charset="-128"/>
                </a:rPr>
                <a:t>Interactive Session on MC2020 - Maastricht, 14 June 2017</a:t>
              </a:r>
            </a:p>
          </p:txBody>
        </p:sp>
      </p:grpSp>
      <p:cxnSp>
        <p:nvCxnSpPr>
          <p:cNvPr id="3" name="Conector recto de flecha 2"/>
          <p:cNvCxnSpPr>
            <a:stCxn id="36" idx="2"/>
          </p:cNvCxnSpPr>
          <p:nvPr/>
        </p:nvCxnSpPr>
        <p:spPr>
          <a:xfrm>
            <a:off x="4343400" y="1470025"/>
            <a:ext cx="276225" cy="12096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450" name="Title 1"/>
          <p:cNvSpPr txBox="1">
            <a:spLocks/>
          </p:cNvSpPr>
          <p:nvPr/>
        </p:nvSpPr>
        <p:spPr bwMode="auto">
          <a:xfrm>
            <a:off x="141288" y="134938"/>
            <a:ext cx="82296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Initiative – Global involvement</a:t>
            </a:r>
            <a:endParaRPr lang="en-US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250825" y="908050"/>
            <a:ext cx="8807450" cy="4851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endParaRPr lang="en-GB" sz="1800" b="1" smtClean="0"/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r>
              <a:rPr lang="en-GB" sz="1800" b="1" smtClean="0">
                <a:solidFill>
                  <a:srgbClr val="007976"/>
                </a:solidFill>
              </a:rPr>
              <a:t>Kick-off meetings of </a:t>
            </a:r>
            <a:r>
              <a:rPr lang="en-GB" sz="1800" b="1" i="1" smtClean="0">
                <a:solidFill>
                  <a:srgbClr val="007976"/>
                </a:solidFill>
                <a:ea typeface="ＭＳ Ｐゴシック"/>
                <a:cs typeface="Times New Roman" pitchFamily="18" charset="0"/>
              </a:rPr>
              <a:t>fib</a:t>
            </a:r>
            <a:r>
              <a:rPr lang="en-GB" sz="1800" b="1" smtClean="0">
                <a:solidFill>
                  <a:srgbClr val="007976"/>
                </a:solidFill>
              </a:rPr>
              <a:t> Commission 10: &amp;  TG10.1: MC2020 in Lausanne, Switzerland, 14-15 October 2016</a:t>
            </a: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endParaRPr lang="en-GB" sz="1800" b="1" smtClean="0">
              <a:solidFill>
                <a:srgbClr val="007976"/>
              </a:solidFill>
            </a:endParaRP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endParaRPr lang="en-GB" sz="1800" b="1" smtClean="0">
              <a:solidFill>
                <a:srgbClr val="007976"/>
              </a:solidFill>
            </a:endParaRP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endParaRPr lang="en-GB" sz="1800" b="1" smtClean="0">
              <a:solidFill>
                <a:srgbClr val="007976"/>
              </a:solidFill>
            </a:endParaRP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endParaRPr lang="en-GB" sz="1800" b="1" smtClean="0">
              <a:solidFill>
                <a:srgbClr val="007976"/>
              </a:solidFill>
            </a:endParaRP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endParaRPr lang="en-GB" sz="1800" b="1" smtClean="0">
              <a:solidFill>
                <a:srgbClr val="007976"/>
              </a:solidFill>
            </a:endParaRP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endParaRPr lang="en-GB" sz="1800" b="1" smtClean="0">
              <a:solidFill>
                <a:srgbClr val="007976"/>
              </a:solidFill>
            </a:endParaRP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r>
              <a:rPr lang="en-GB" sz="1800" b="1" i="1" smtClean="0">
                <a:solidFill>
                  <a:srgbClr val="007976"/>
                </a:solidFill>
                <a:ea typeface="ＭＳ Ｐゴシック"/>
                <a:cs typeface="ＭＳ Ｐゴシック"/>
              </a:rPr>
              <a:t>fib</a:t>
            </a:r>
            <a:r>
              <a:rPr lang="en-GB" sz="1800" b="1" smtClean="0">
                <a:solidFill>
                  <a:srgbClr val="007976"/>
                </a:solidFill>
              </a:rPr>
              <a:t> Commission 10 &amp; TG10.1: MC2020 in Delft, Nederland, 10-11 March 2017</a:t>
            </a: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r>
              <a:rPr lang="en-GB" sz="1800" b="1" smtClean="0">
                <a:solidFill>
                  <a:srgbClr val="007976"/>
                </a:solidFill>
              </a:rPr>
              <a:t>fib Commission 10 &amp; TG10.1: MC2020 in Barcelona, Spain ,11-12 December 2017</a:t>
            </a: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r>
              <a:rPr lang="en-GB" sz="1800" b="1" smtClean="0"/>
              <a:t>fib Commission 10 &amp; TG10.1: MC2020 in Lausanne, Switzerland, 13-14 April 2018</a:t>
            </a: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r>
              <a:rPr lang="en-GB" sz="1800" b="1" smtClean="0"/>
              <a:t> </a:t>
            </a: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endParaRPr lang="en-GB" sz="1800" b="1" smtClean="0">
              <a:solidFill>
                <a:srgbClr val="007976"/>
              </a:solidFill>
            </a:endParaRPr>
          </a:p>
          <a:p>
            <a:pPr marL="0" indent="0" algn="ctr" eaLnBrk="1" hangingPunct="1">
              <a:spcBef>
                <a:spcPts val="450"/>
              </a:spcBef>
              <a:spcAft>
                <a:spcPts val="450"/>
              </a:spcAft>
              <a:buFont typeface="Arial" charset="0"/>
              <a:buNone/>
            </a:pPr>
            <a:endParaRPr lang="en-GB" sz="1800" b="1" smtClean="0">
              <a:solidFill>
                <a:srgbClr val="007976"/>
              </a:solidFill>
            </a:endParaRPr>
          </a:p>
        </p:txBody>
      </p:sp>
      <p:pic>
        <p:nvPicPr>
          <p:cNvPr id="148482" name="E23E1563-A33D-41A9-BAF1-CD7464304813" descr="FB1ACC2D-182B-4B00-ACD5-77E13DC29261@epfl"/>
          <p:cNvPicPr>
            <a:picLocks noChangeAspect="1" noChangeArrowheads="1"/>
          </p:cNvPicPr>
          <p:nvPr/>
        </p:nvPicPr>
        <p:blipFill>
          <a:blip r:embed="rId2" cstate="print"/>
          <a:srcRect t="21410" b="24097"/>
          <a:stretch>
            <a:fillRect/>
          </a:stretch>
        </p:blipFill>
        <p:spPr bwMode="auto">
          <a:xfrm>
            <a:off x="735013" y="2205038"/>
            <a:ext cx="78692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Titel 1"/>
          <p:cNvSpPr txBox="1">
            <a:spLocks/>
          </p:cNvSpPr>
          <p:nvPr/>
        </p:nvSpPr>
        <p:spPr bwMode="auto">
          <a:xfrm>
            <a:off x="169863" y="-17463"/>
            <a:ext cx="8302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4AC"/>
                </a:solidFill>
                <a:latin typeface="Calibri" pitchFamily="34" charset="0"/>
              </a:rPr>
              <a:t>TIMELINE OF </a:t>
            </a:r>
            <a:r>
              <a:rPr lang="en-GB" sz="3200" b="1" i="1">
                <a:solidFill>
                  <a:srgbClr val="009680"/>
                </a:solidFill>
                <a:latin typeface="Calibri" pitchFamily="34" charset="0"/>
                <a:ea typeface="ＭＳ Ｐゴシック"/>
                <a:cs typeface="Times New Roman" pitchFamily="18" charset="0"/>
              </a:rPr>
              <a:t>fib</a:t>
            </a:r>
            <a:r>
              <a:rPr lang="en-GB" sz="32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pl-PL" sz="2000">
                <a:solidFill>
                  <a:srgbClr val="0004AC"/>
                </a:solidFill>
                <a:latin typeface="Calibri" pitchFamily="34" charset="0"/>
              </a:rPr>
              <a:t>MC2020</a:t>
            </a:r>
            <a:endParaRPr lang="en-GB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71450" y="125413"/>
            <a:ext cx="8302625" cy="960437"/>
          </a:xfrm>
          <a:prstGeom prst="rect">
            <a:avLst/>
          </a:prstGeo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nl-NL" sz="2000" dirty="0">
                <a:solidFill>
                  <a:srgbClr val="0004AC"/>
                </a:solidFill>
                <a:latin typeface="+mn-lt"/>
              </a:rPr>
              <a:t>T10.1 ACTION GROUPS</a:t>
            </a:r>
            <a:endParaRPr lang="en-GB" sz="2000" dirty="0">
              <a:solidFill>
                <a:srgbClr val="0004AC"/>
              </a:solidFill>
              <a:latin typeface="+mn-lt"/>
            </a:endParaRPr>
          </a:p>
        </p:txBody>
      </p:sp>
      <p:sp>
        <p:nvSpPr>
          <p:cNvPr id="149506" name="Tijdelijke aanduiding voor inhoud 2"/>
          <p:cNvSpPr>
            <a:spLocks noGrp="1"/>
          </p:cNvSpPr>
          <p:nvPr>
            <p:ph idx="4294967295"/>
          </p:nvPr>
        </p:nvSpPr>
        <p:spPr bwMode="auto">
          <a:xfrm>
            <a:off x="254000" y="836613"/>
            <a:ext cx="8710613" cy="42560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AG1: Databases					Bayrak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AG2: Shear, punching &amp; other combined actions   	Muttoni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AG3: Bond					Plizzari	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AG4: Durability (under auspices of COM8)		Papworth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AG5: Detailing					COM2 to advise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AG6: Fire					Taerwe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AG7: Seismic Design &amp; Assessment			Fardis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AG8: Numerical analysis (NLFEM)			Hendriks &amp; Monti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AG9: Testing &amp; SHM: 				Bergmeister &amp; Strauss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AG10: Robustness / Accidental actions: 		Caspeele &amp; Mancini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AG11: Fatigue					Ueda</a:t>
            </a:r>
          </a:p>
          <a:p>
            <a:pPr marL="0" lvl="1" indent="0" algn="ctr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b="1" i="1" smtClean="0">
                <a:solidFill>
                  <a:srgbClr val="007976"/>
                </a:solidFill>
              </a:rPr>
              <a:t>AG12: Impact &amp; Explosion				Di Prisco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2 CuadroTexto"/>
          <p:cNvSpPr txBox="1">
            <a:spLocks noChangeArrowheads="1"/>
          </p:cNvSpPr>
          <p:nvPr/>
        </p:nvSpPr>
        <p:spPr bwMode="auto">
          <a:xfrm>
            <a:off x="3959225" y="1555750"/>
            <a:ext cx="4933950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8775">
              <a:lnSpc>
                <a:spcPct val="200000"/>
              </a:lnSpc>
            </a:pPr>
            <a:r>
              <a:rPr lang="es-ES" sz="1600" b="1">
                <a:solidFill>
                  <a:srgbClr val="002060"/>
                </a:solidFill>
                <a:latin typeface="HelveticaNeueLT Std Med"/>
              </a:rPr>
              <a:t>Preface</a:t>
            </a:r>
          </a:p>
          <a:p>
            <a:pPr defTabSz="358775">
              <a:lnSpc>
                <a:spcPct val="200000"/>
              </a:lnSpc>
            </a:pPr>
            <a:r>
              <a:rPr lang="es-ES" sz="1600" b="1">
                <a:solidFill>
                  <a:srgbClr val="002060"/>
                </a:solidFill>
                <a:latin typeface="HelveticaNeueLT Std Med"/>
              </a:rPr>
              <a:t>Notations</a:t>
            </a:r>
          </a:p>
          <a:p>
            <a:pPr defTabSz="358775">
              <a:lnSpc>
                <a:spcPct val="150000"/>
              </a:lnSpc>
            </a:pPr>
            <a:endParaRPr lang="es-ES" sz="1600" b="1">
              <a:solidFill>
                <a:srgbClr val="002060"/>
              </a:solidFill>
              <a:latin typeface="HelveticaNeueLT Std Med"/>
            </a:endParaRP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I: 		PRINCIPLES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II: 	DESIGN INPUT DATA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III: 	DESIGN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VI: 	CONSTRUCTION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V: 	CONSERVATION AND DISMANTLEMENT</a:t>
            </a:r>
          </a:p>
        </p:txBody>
      </p:sp>
      <p:pic>
        <p:nvPicPr>
          <p:cNvPr id="4" name="Image 16" descr="MC2010_E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89791" y="1295839"/>
            <a:ext cx="3449165" cy="4437417"/>
          </a:xfrm>
          <a:prstGeom prst="rect">
            <a:avLst/>
          </a:prstGeom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2 CuadroTexto"/>
          <p:cNvSpPr txBox="1">
            <a:spLocks noChangeArrowheads="1"/>
          </p:cNvSpPr>
          <p:nvPr/>
        </p:nvSpPr>
        <p:spPr bwMode="auto">
          <a:xfrm>
            <a:off x="3851275" y="1555750"/>
            <a:ext cx="51847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SCOPE AND TERMINOLOGY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I: 		BASIC PRINCIPLES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II: 	ACTIONS ON STRUCTURES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III: 	DESIGN INPUT DATA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IV:	DESIGN AND ASSESSMENT PROCEDURES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V:		EXECUTION</a:t>
            </a:r>
          </a:p>
          <a:p>
            <a:pPr defTabSz="358775">
              <a:lnSpc>
                <a:spcPct val="200000"/>
              </a:lnSpc>
            </a:pPr>
            <a:r>
              <a:rPr lang="es-ES" sz="1400" b="1">
                <a:solidFill>
                  <a:srgbClr val="002060"/>
                </a:solidFill>
                <a:latin typeface="HelveticaNeueLT Std Med"/>
              </a:rPr>
              <a:t>PART VI:	THROUGH-LIFE MANAGEMENT, 						DISMANTLEMENT AND REUSE </a:t>
            </a:r>
          </a:p>
        </p:txBody>
      </p:sp>
      <p:sp>
        <p:nvSpPr>
          <p:cNvPr id="5" name="Rectangle 26"/>
          <p:cNvSpPr/>
          <p:nvPr/>
        </p:nvSpPr>
        <p:spPr>
          <a:xfrm>
            <a:off x="4140200" y="1384300"/>
            <a:ext cx="4275138" cy="5357813"/>
          </a:xfrm>
          <a:prstGeom prst="rect">
            <a:avLst/>
          </a:prstGeom>
          <a:noFill/>
          <a:ln w="38100">
            <a:noFill/>
          </a:ln>
          <a:effectLst>
            <a:outerShdw blurRad="50800" dist="254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830" y="1305939"/>
            <a:ext cx="3426645" cy="4410007"/>
            <a:chOff x="1893838" y="3683797"/>
            <a:chExt cx="1572852" cy="205933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8" name="Rectangle 10"/>
            <p:cNvSpPr/>
            <p:nvPr/>
          </p:nvSpPr>
          <p:spPr>
            <a:xfrm>
              <a:off x="1893840" y="3686359"/>
              <a:ext cx="1572850" cy="2056774"/>
            </a:xfrm>
            <a:prstGeom prst="rect">
              <a:avLst/>
            </a:prstGeom>
            <a:solidFill>
              <a:srgbClr val="005D5F">
                <a:alpha val="85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i="1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New initiative</a:t>
              </a:r>
            </a:p>
          </p:txBody>
        </p:sp>
        <p:sp>
          <p:nvSpPr>
            <p:cNvPr id="9" name="Rectangle 12"/>
            <p:cNvSpPr/>
            <p:nvPr/>
          </p:nvSpPr>
          <p:spPr>
            <a:xfrm>
              <a:off x="1893838" y="3683797"/>
              <a:ext cx="1572851" cy="532129"/>
            </a:xfrm>
            <a:prstGeom prst="rect">
              <a:avLst/>
            </a:prstGeom>
            <a:solidFill>
              <a:srgbClr val="DEDED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52580" name="TextBox 3"/>
          <p:cNvSpPr txBox="1">
            <a:spLocks noChangeArrowheads="1"/>
          </p:cNvSpPr>
          <p:nvPr/>
        </p:nvSpPr>
        <p:spPr bwMode="auto">
          <a:xfrm>
            <a:off x="1187450" y="4076700"/>
            <a:ext cx="2016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FFFF"/>
                </a:solidFill>
                <a:cs typeface="Arial" charset="0"/>
              </a:rPr>
              <a:t>Model Code </a:t>
            </a:r>
          </a:p>
          <a:p>
            <a:pPr algn="ctr"/>
            <a:r>
              <a:rPr lang="en-US" sz="2400" b="1">
                <a:solidFill>
                  <a:srgbClr val="FFFFFF"/>
                </a:solidFill>
                <a:cs typeface="Arial" charset="0"/>
              </a:rPr>
              <a:t>2020</a:t>
            </a:r>
          </a:p>
        </p:txBody>
      </p:sp>
      <p:pic>
        <p:nvPicPr>
          <p:cNvPr id="152581" name="Imagen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0988" y="1557338"/>
            <a:ext cx="742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5563"/>
          <a:ext cx="8562975" cy="1143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381000"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MC2010</a:t>
                      </a:r>
                      <a:r>
                        <a:rPr lang="es-ES" sz="1900" baseline="0" dirty="0" smtClean="0"/>
                        <a:t> General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/>
                        <a:t> General </a:t>
                      </a:r>
                      <a:endParaRPr lang="es-ES" sz="19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s-ES" sz="1900" dirty="0" smtClean="0"/>
                        <a:t>1. </a:t>
                      </a:r>
                      <a:r>
                        <a:rPr lang="es-ES" sz="1900" dirty="0" err="1" smtClean="0"/>
                        <a:t>Scope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smtClean="0"/>
                        <a:t>1. </a:t>
                      </a:r>
                      <a:r>
                        <a:rPr lang="es-ES" sz="1900" dirty="0" err="1" smtClean="0"/>
                        <a:t>Scope</a:t>
                      </a:r>
                      <a:endParaRPr lang="es-ES" sz="19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s-ES" sz="1900" dirty="0" smtClean="0"/>
                        <a:t>2. </a:t>
                      </a:r>
                      <a:r>
                        <a:rPr lang="es-ES" sz="1900" dirty="0" err="1" smtClean="0"/>
                        <a:t>Terminology</a:t>
                      </a:r>
                      <a:r>
                        <a:rPr lang="es-ES" sz="1900" dirty="0" smtClean="0"/>
                        <a:t> 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900" dirty="0" smtClean="0"/>
                        <a:t>2. </a:t>
                      </a:r>
                      <a:r>
                        <a:rPr lang="es-ES" sz="1900" dirty="0" err="1" smtClean="0"/>
                        <a:t>Terminology</a:t>
                      </a:r>
                      <a:r>
                        <a:rPr lang="es-ES" sz="1900" dirty="0" smtClean="0"/>
                        <a:t> </a:t>
                      </a:r>
                      <a:endParaRPr lang="es-ES" sz="19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5563"/>
          <a:ext cx="8562975" cy="423703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381000"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MC2010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I: Basic </a:t>
                      </a:r>
                      <a:r>
                        <a:rPr lang="es-ES" sz="1900" baseline="0" dirty="0" err="1" smtClean="0"/>
                        <a:t>Principles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I: Basic </a:t>
                      </a:r>
                      <a:r>
                        <a:rPr lang="es-ES" sz="1900" baseline="0" dirty="0" err="1" smtClean="0"/>
                        <a:t>Principles</a:t>
                      </a:r>
                      <a:endParaRPr lang="es-ES" sz="1900" dirty="0" smtClean="0"/>
                    </a:p>
                  </a:txBody>
                  <a:tcPr/>
                </a:tc>
              </a:tr>
              <a:tr h="381000">
                <a:tc rowSpan="7">
                  <a:txBody>
                    <a:bodyPr/>
                    <a:lstStyle/>
                    <a:p>
                      <a:r>
                        <a:rPr lang="es-ES" sz="1900" dirty="0" smtClean="0"/>
                        <a:t>3. Basic </a:t>
                      </a:r>
                      <a:r>
                        <a:rPr lang="es-ES" sz="1900" dirty="0" err="1" smtClean="0"/>
                        <a:t>principles</a:t>
                      </a:r>
                      <a:endParaRPr lang="es-ES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Performance-</a:t>
                      </a:r>
                      <a:r>
                        <a:rPr lang="es-ES" sz="1900" dirty="0" err="1" smtClean="0"/>
                        <a:t>based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approach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principles</a:t>
                      </a:r>
                      <a:endParaRPr lang="es-ES" sz="1900" dirty="0" smtClean="0"/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Perfomance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requirements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for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serviceabilty</a:t>
                      </a:r>
                      <a:r>
                        <a:rPr lang="es-ES" sz="1900" baseline="0" dirty="0" smtClean="0"/>
                        <a:t> and </a:t>
                      </a:r>
                      <a:r>
                        <a:rPr lang="es-ES" sz="1900" baseline="0" dirty="0" err="1" smtClean="0"/>
                        <a:t>structural</a:t>
                      </a:r>
                      <a:r>
                        <a:rPr lang="es-ES" sz="1900" baseline="0" dirty="0" smtClean="0"/>
                        <a:t> safety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baseline="0" dirty="0" err="1" smtClean="0"/>
                        <a:t>Performace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criteria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for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sustainability</a:t>
                      </a:r>
                      <a:endParaRPr lang="es-ES" sz="1900" baseline="0" dirty="0" smtClean="0"/>
                    </a:p>
                    <a:p>
                      <a:pPr marL="76200" lvl="0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baseline="0" dirty="0" err="1" smtClean="0"/>
                        <a:t>Life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cycle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quality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management</a:t>
                      </a:r>
                      <a:endParaRPr lang="es-ES" sz="1900" baseline="0" dirty="0" smtClean="0"/>
                    </a:p>
                    <a:p>
                      <a:r>
                        <a:rPr lang="es-ES" sz="1900" dirty="0" smtClean="0"/>
                        <a:t>4. </a:t>
                      </a:r>
                      <a:r>
                        <a:rPr lang="es-ES" sz="1900" dirty="0" err="1" smtClean="0"/>
                        <a:t>Principles</a:t>
                      </a:r>
                      <a:r>
                        <a:rPr lang="es-ES" sz="1900" dirty="0" smtClean="0"/>
                        <a:t> of </a:t>
                      </a:r>
                      <a:r>
                        <a:rPr lang="es-ES" sz="1900" dirty="0" err="1" smtClean="0"/>
                        <a:t>structural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design</a:t>
                      </a:r>
                      <a:endParaRPr lang="es-ES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Design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situations</a:t>
                      </a:r>
                      <a:r>
                        <a:rPr lang="es-ES" sz="1900" dirty="0" smtClean="0"/>
                        <a:t>, </a:t>
                      </a:r>
                      <a:r>
                        <a:rPr lang="es-ES" sz="1900" dirty="0" err="1" smtClean="0"/>
                        <a:t>strategies</a:t>
                      </a:r>
                      <a:r>
                        <a:rPr lang="es-ES" sz="1900" dirty="0" smtClean="0"/>
                        <a:t> and </a:t>
                      </a:r>
                      <a:r>
                        <a:rPr lang="es-ES" sz="1900" dirty="0" err="1" smtClean="0"/>
                        <a:t>methods</a:t>
                      </a:r>
                      <a:r>
                        <a:rPr lang="es-ES" sz="1900" dirty="0" smtClean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Safety </a:t>
                      </a:r>
                      <a:r>
                        <a:rPr lang="es-ES" sz="1900" dirty="0" err="1" smtClean="0"/>
                        <a:t>formats</a:t>
                      </a:r>
                      <a:endParaRPr lang="es-ES" sz="1900" dirty="0" smtClean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19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Sustainability perspective </a:t>
                      </a:r>
                    </a:p>
                  </a:txBody>
                  <a:tcPr/>
                </a:tc>
              </a:tr>
              <a:tr h="43073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Through-life management and care </a:t>
                      </a: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Performance-based approach </a:t>
                      </a:r>
                    </a:p>
                  </a:txBody>
                  <a:tcPr/>
                </a:tc>
              </a:tr>
              <a:tr h="6705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 Principles of structural design and assessment </a:t>
                      </a: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 Principles of </a:t>
                      </a:r>
                      <a:r>
                        <a:rPr lang="en-US" sz="19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execution </a:t>
                      </a:r>
                      <a:endParaRPr lang="en-US" sz="1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63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 Principles of dismantlement and reuse </a:t>
                      </a:r>
                    </a:p>
                  </a:txBody>
                  <a:tcPr/>
                </a:tc>
              </a:tr>
              <a:tr h="8955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marR="0" lvl="0" indent="-217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 Principles of quality and information management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http://img.rtve.es/imagenes/ingenieria-altura-para-trenes-alta-velocidad/1279024123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6 Rectángulo"/>
          <p:cNvSpPr/>
          <p:nvPr/>
        </p:nvSpPr>
        <p:spPr>
          <a:xfrm rot="5400000" flipH="1">
            <a:off x="3994943" y="-3994943"/>
            <a:ext cx="1154113" cy="914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alpha val="0"/>
                </a:schemeClr>
              </a:gs>
              <a:gs pos="100000">
                <a:schemeClr val="tx1">
                  <a:lumMod val="50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5651" name="1 Rectángulo"/>
          <p:cNvSpPr>
            <a:spLocks noChangeArrowheads="1"/>
          </p:cNvSpPr>
          <p:nvPr/>
        </p:nvSpPr>
        <p:spPr bwMode="auto">
          <a:xfrm>
            <a:off x="539750" y="65088"/>
            <a:ext cx="83534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de-CH" sz="2000">
                <a:solidFill>
                  <a:srgbClr val="FFFFFF"/>
                </a:solidFill>
                <a:latin typeface="HelveticaNeueLT Std Med"/>
              </a:rPr>
              <a:t>Sustainable development meets present needs without compromising the needs of future generations.</a:t>
            </a:r>
            <a:endParaRPr lang="es-ES_tradnl" sz="2000">
              <a:solidFill>
                <a:srgbClr val="FFFFFF"/>
              </a:solidFill>
              <a:latin typeface="HelveticaNeueLT Std Med"/>
            </a:endParaRPr>
          </a:p>
          <a:p>
            <a:pPr>
              <a:spcAft>
                <a:spcPts val="1200"/>
              </a:spcAft>
            </a:pPr>
            <a:r>
              <a:rPr lang="es-ES_tradnl" sz="1400" i="1">
                <a:solidFill>
                  <a:srgbClr val="FFFFFF"/>
                </a:solidFill>
                <a:latin typeface="HelveticaNeueLT Std Med"/>
              </a:rPr>
              <a:t>Our Common Future or Brundtland Report, 1987</a:t>
            </a:r>
            <a:endParaRPr lang="es-ES" sz="1400" i="1">
              <a:solidFill>
                <a:srgbClr val="FFFFFF"/>
              </a:solidFill>
              <a:latin typeface="HelveticaNeueLT Std Med"/>
            </a:endParaRPr>
          </a:p>
        </p:txBody>
      </p:sp>
      <p:pic>
        <p:nvPicPr>
          <p:cNvPr id="155652" name="Bild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2863" y="4837113"/>
            <a:ext cx="1779587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3" name="TekstSylinder 5"/>
          <p:cNvSpPr txBox="1">
            <a:spLocks noChangeArrowheads="1"/>
          </p:cNvSpPr>
          <p:nvPr/>
        </p:nvSpPr>
        <p:spPr bwMode="auto">
          <a:xfrm>
            <a:off x="5580063" y="6011863"/>
            <a:ext cx="35639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rgbClr val="FFFFFF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</a:rPr>
              <a:t>Gro Harlem Brundland former Norway’s Minister of the Environment (1974-79).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4535488" y="5653088"/>
            <a:ext cx="3175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>
            <a:off x="2555875" y="2374900"/>
            <a:ext cx="4065588" cy="4078288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1584325" y="333375"/>
            <a:ext cx="4065588" cy="4078288"/>
          </a:xfrm>
          <a:prstGeom prst="ellipse">
            <a:avLst/>
          </a:prstGeom>
          <a:solidFill>
            <a:srgbClr val="FD77F3">
              <a:alpha val="57647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3530600" y="358775"/>
            <a:ext cx="4065588" cy="4078288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rgbClr val="7030A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778250" y="2946400"/>
            <a:ext cx="176688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SUSTAINABILITY</a:t>
            </a:r>
          </a:p>
        </p:txBody>
      </p:sp>
      <p:sp>
        <p:nvSpPr>
          <p:cNvPr id="157702" name="CaixaDeTexto 25"/>
          <p:cNvSpPr txBox="1">
            <a:spLocks noChangeArrowheads="1"/>
          </p:cNvSpPr>
          <p:nvPr/>
        </p:nvSpPr>
        <p:spPr bwMode="auto">
          <a:xfrm>
            <a:off x="2195513" y="1125538"/>
            <a:ext cx="17668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rgbClr val="FFFFFF"/>
                </a:solidFill>
                <a:latin typeface="Calibri" pitchFamily="34" charset="0"/>
              </a:rPr>
              <a:t>ENVIRONMENTAL</a:t>
            </a:r>
          </a:p>
        </p:txBody>
      </p:sp>
      <p:sp>
        <p:nvSpPr>
          <p:cNvPr id="157703" name="CaixaDeTexto 26"/>
          <p:cNvSpPr txBox="1">
            <a:spLocks noChangeArrowheads="1"/>
          </p:cNvSpPr>
          <p:nvPr/>
        </p:nvSpPr>
        <p:spPr bwMode="auto">
          <a:xfrm>
            <a:off x="5710238" y="1125538"/>
            <a:ext cx="88741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 b="1">
                <a:solidFill>
                  <a:srgbClr val="7030A0"/>
                </a:solidFill>
                <a:latin typeface="Calibri" pitchFamily="34" charset="0"/>
              </a:rPr>
              <a:t>SOCIAL</a:t>
            </a:r>
          </a:p>
        </p:txBody>
      </p:sp>
      <p:sp>
        <p:nvSpPr>
          <p:cNvPr id="157704" name="CaixaDeTexto 27"/>
          <p:cNvSpPr txBox="1">
            <a:spLocks noChangeArrowheads="1"/>
          </p:cNvSpPr>
          <p:nvPr/>
        </p:nvSpPr>
        <p:spPr bwMode="auto">
          <a:xfrm>
            <a:off x="3683000" y="4652963"/>
            <a:ext cx="1766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>
                <a:solidFill>
                  <a:srgbClr val="215968"/>
                </a:solidFill>
                <a:latin typeface="Calibri" pitchFamily="34" charset="0"/>
              </a:rPr>
              <a:t>ECONOMICAL</a:t>
            </a:r>
          </a:p>
        </p:txBody>
      </p:sp>
      <p:sp>
        <p:nvSpPr>
          <p:cNvPr id="157705" name="CaixaDeTexto 28"/>
          <p:cNvSpPr txBox="1">
            <a:spLocks noChangeArrowheads="1"/>
          </p:cNvSpPr>
          <p:nvPr/>
        </p:nvSpPr>
        <p:spPr bwMode="auto">
          <a:xfrm>
            <a:off x="2733675" y="3789363"/>
            <a:ext cx="1766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rgbClr val="FFFFFF"/>
                </a:solidFill>
                <a:latin typeface="Calibri" pitchFamily="34" charset="0"/>
              </a:rPr>
              <a:t>ECO-EFFICIENCY</a:t>
            </a:r>
          </a:p>
        </p:txBody>
      </p:sp>
      <p:sp>
        <p:nvSpPr>
          <p:cNvPr id="157706" name="CaixaDeTexto 30"/>
          <p:cNvSpPr txBox="1">
            <a:spLocks noChangeArrowheads="1"/>
          </p:cNvSpPr>
          <p:nvPr/>
        </p:nvSpPr>
        <p:spPr bwMode="auto">
          <a:xfrm>
            <a:off x="2014538" y="1652588"/>
            <a:ext cx="2044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FFFFFF"/>
                </a:solidFill>
                <a:latin typeface="Calibri" pitchFamily="34" charset="0"/>
              </a:rPr>
              <a:t>USE OF RESOURCES</a:t>
            </a:r>
          </a:p>
        </p:txBody>
      </p:sp>
      <p:sp>
        <p:nvSpPr>
          <p:cNvPr id="157707" name="CaixaDeTexto 31"/>
          <p:cNvSpPr txBox="1">
            <a:spLocks noChangeArrowheads="1"/>
          </p:cNvSpPr>
          <p:nvPr/>
        </p:nvSpPr>
        <p:spPr bwMode="auto">
          <a:xfrm>
            <a:off x="1919288" y="2133600"/>
            <a:ext cx="19478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FFFFFF"/>
                </a:solidFill>
                <a:latin typeface="Calibri" pitchFamily="34" charset="0"/>
              </a:rPr>
              <a:t>CONTAMINATION</a:t>
            </a:r>
          </a:p>
        </p:txBody>
      </p:sp>
      <p:sp>
        <p:nvSpPr>
          <p:cNvPr id="157708" name="CaixaDeTexto 32"/>
          <p:cNvSpPr txBox="1">
            <a:spLocks noChangeArrowheads="1"/>
          </p:cNvSpPr>
          <p:nvPr/>
        </p:nvSpPr>
        <p:spPr bwMode="auto">
          <a:xfrm>
            <a:off x="1960563" y="2689225"/>
            <a:ext cx="1765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solidFill>
                  <a:srgbClr val="FFFFFF"/>
                </a:solidFill>
                <a:latin typeface="Calibri" pitchFamily="34" charset="0"/>
              </a:rPr>
              <a:t>WASTE</a:t>
            </a:r>
          </a:p>
        </p:txBody>
      </p:sp>
      <p:sp>
        <p:nvSpPr>
          <p:cNvPr id="157709" name="CaixaDeTexto 33"/>
          <p:cNvSpPr txBox="1">
            <a:spLocks noChangeArrowheads="1"/>
          </p:cNvSpPr>
          <p:nvPr/>
        </p:nvSpPr>
        <p:spPr bwMode="auto">
          <a:xfrm>
            <a:off x="5795963" y="1658938"/>
            <a:ext cx="1085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>
                <a:solidFill>
                  <a:srgbClr val="7030A0"/>
                </a:solidFill>
                <a:latin typeface="Calibri" pitchFamily="34" charset="0"/>
              </a:rPr>
              <a:t>SAFETY</a:t>
            </a:r>
          </a:p>
        </p:txBody>
      </p:sp>
      <p:sp>
        <p:nvSpPr>
          <p:cNvPr id="157710" name="CaixaDeTexto 34"/>
          <p:cNvSpPr txBox="1">
            <a:spLocks noChangeArrowheads="1"/>
          </p:cNvSpPr>
          <p:nvPr/>
        </p:nvSpPr>
        <p:spPr bwMode="auto">
          <a:xfrm>
            <a:off x="6078538" y="2133600"/>
            <a:ext cx="10858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>
                <a:solidFill>
                  <a:srgbClr val="7030A0"/>
                </a:solidFill>
                <a:latin typeface="Calibri" pitchFamily="34" charset="0"/>
              </a:rPr>
              <a:t>COMFORT</a:t>
            </a:r>
          </a:p>
        </p:txBody>
      </p:sp>
      <p:sp>
        <p:nvSpPr>
          <p:cNvPr id="157711" name="CaixaDeTexto 35"/>
          <p:cNvSpPr txBox="1">
            <a:spLocks noChangeArrowheads="1"/>
          </p:cNvSpPr>
          <p:nvPr/>
        </p:nvSpPr>
        <p:spPr bwMode="auto">
          <a:xfrm>
            <a:off x="6156325" y="2679700"/>
            <a:ext cx="1085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>
                <a:solidFill>
                  <a:srgbClr val="7030A0"/>
                </a:solidFill>
                <a:latin typeface="Calibri" pitchFamily="34" charset="0"/>
              </a:rPr>
              <a:t>CREATIVITY</a:t>
            </a:r>
          </a:p>
        </p:txBody>
      </p:sp>
      <p:sp>
        <p:nvSpPr>
          <p:cNvPr id="157712" name="CaixaDeTexto 36"/>
          <p:cNvSpPr txBox="1">
            <a:spLocks noChangeArrowheads="1"/>
          </p:cNvSpPr>
          <p:nvPr/>
        </p:nvSpPr>
        <p:spPr bwMode="auto">
          <a:xfrm>
            <a:off x="3563938" y="5065713"/>
            <a:ext cx="2044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>
                <a:solidFill>
                  <a:srgbClr val="215968"/>
                </a:solidFill>
                <a:latin typeface="Calibri" pitchFamily="34" charset="0"/>
              </a:rPr>
              <a:t>COST</a:t>
            </a:r>
          </a:p>
        </p:txBody>
      </p:sp>
      <p:sp>
        <p:nvSpPr>
          <p:cNvPr id="157713" name="CaixaDeTexto 37"/>
          <p:cNvSpPr txBox="1">
            <a:spLocks noChangeArrowheads="1"/>
          </p:cNvSpPr>
          <p:nvPr/>
        </p:nvSpPr>
        <p:spPr bwMode="auto">
          <a:xfrm>
            <a:off x="3579813" y="5407025"/>
            <a:ext cx="2044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>
                <a:solidFill>
                  <a:srgbClr val="215968"/>
                </a:solidFill>
                <a:latin typeface="Calibri" pitchFamily="34" charset="0"/>
              </a:rPr>
              <a:t>MAINTENANCE</a:t>
            </a:r>
          </a:p>
        </p:txBody>
      </p:sp>
      <p:sp>
        <p:nvSpPr>
          <p:cNvPr id="157714" name="CaixaDeTexto 38"/>
          <p:cNvSpPr txBox="1">
            <a:spLocks noChangeArrowheads="1"/>
          </p:cNvSpPr>
          <p:nvPr/>
        </p:nvSpPr>
        <p:spPr bwMode="auto">
          <a:xfrm>
            <a:off x="3563938" y="5784850"/>
            <a:ext cx="2044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>
                <a:solidFill>
                  <a:srgbClr val="215968"/>
                </a:solidFill>
                <a:latin typeface="Calibri" pitchFamily="34" charset="0"/>
              </a:rPr>
              <a:t>DURABILITY</a:t>
            </a:r>
          </a:p>
        </p:txBody>
      </p:sp>
      <p:sp>
        <p:nvSpPr>
          <p:cNvPr id="157715" name="CaixaDeTexto 39"/>
          <p:cNvSpPr txBox="1">
            <a:spLocks noChangeArrowheads="1"/>
          </p:cNvSpPr>
          <p:nvPr/>
        </p:nvSpPr>
        <p:spPr bwMode="auto">
          <a:xfrm>
            <a:off x="4965700" y="3841750"/>
            <a:ext cx="1766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rgbClr val="215968"/>
                </a:solidFill>
                <a:latin typeface="Calibri" pitchFamily="34" charset="0"/>
              </a:rPr>
              <a:t>SOCIAL INCLUSION</a:t>
            </a:r>
          </a:p>
        </p:txBody>
      </p:sp>
      <p:sp>
        <p:nvSpPr>
          <p:cNvPr id="157716" name="CaixaDeTexto 40"/>
          <p:cNvSpPr txBox="1">
            <a:spLocks noChangeArrowheads="1"/>
          </p:cNvSpPr>
          <p:nvPr/>
        </p:nvSpPr>
        <p:spPr bwMode="auto">
          <a:xfrm>
            <a:off x="3708400" y="1412875"/>
            <a:ext cx="18303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>
                <a:solidFill>
                  <a:srgbClr val="215968"/>
                </a:solidFill>
                <a:latin typeface="Calibri" pitchFamily="34" charset="0"/>
              </a:rPr>
              <a:t>SOCIO-ENVIRONMENTAL JUSTICE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C:\Users\hcp\Desktop\conferencias proximas\sostenibilidad\cultu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700213"/>
            <a:ext cx="6054725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332510" y="184355"/>
          <a:ext cx="644622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3462338" y="2060575"/>
            <a:ext cx="0" cy="32385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rot="16200000" flipH="1">
            <a:off x="6480175" y="1935163"/>
            <a:ext cx="1749425" cy="1279525"/>
          </a:xfrm>
          <a:prstGeom prst="bentConnector3">
            <a:avLst>
              <a:gd name="adj1" fmla="val 668"/>
            </a:avLst>
          </a:prstGeom>
          <a:ln w="50800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2" name="TextBox 3"/>
          <p:cNvSpPr txBox="1">
            <a:spLocks noChangeArrowheads="1"/>
          </p:cNvSpPr>
          <p:nvPr/>
        </p:nvSpPr>
        <p:spPr bwMode="auto">
          <a:xfrm>
            <a:off x="6996113" y="158115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Left Bracket 13"/>
          <p:cNvSpPr/>
          <p:nvPr/>
        </p:nvSpPr>
        <p:spPr>
          <a:xfrm rot="5400000">
            <a:off x="6793706" y="2388394"/>
            <a:ext cx="201613" cy="3000375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3734" name="TextBox 14"/>
          <p:cNvSpPr txBox="1">
            <a:spLocks noChangeArrowheads="1"/>
          </p:cNvSpPr>
          <p:nvPr/>
        </p:nvSpPr>
        <p:spPr bwMode="auto">
          <a:xfrm>
            <a:off x="5843588" y="3486150"/>
            <a:ext cx="1920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5557"/>
                </a:solidFill>
                <a:latin typeface="Calibri" pitchFamily="34" charset="0"/>
                <a:cs typeface="Arial" charset="0"/>
              </a:rPr>
              <a:t>Materials &amp; production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73400" y="4032250"/>
            <a:ext cx="1439863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Existing Concrete Structures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574800" y="4032250"/>
            <a:ext cx="1439863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Analysis &amp; design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200" y="4032250"/>
            <a:ext cx="1439863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Concrete structures</a:t>
            </a:r>
          </a:p>
        </p:txBody>
      </p:sp>
      <p:sp>
        <p:nvSpPr>
          <p:cNvPr id="23" name="Left Bracket 22"/>
          <p:cNvSpPr/>
          <p:nvPr/>
        </p:nvSpPr>
        <p:spPr>
          <a:xfrm rot="5400000">
            <a:off x="2298700" y="2314575"/>
            <a:ext cx="203200" cy="3149600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3739" name="TextBox 23"/>
          <p:cNvSpPr txBox="1">
            <a:spLocks noChangeArrowheads="1"/>
          </p:cNvSpPr>
          <p:nvPr/>
        </p:nvSpPr>
        <p:spPr bwMode="auto">
          <a:xfrm>
            <a:off x="1422400" y="3486150"/>
            <a:ext cx="1765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5557"/>
                </a:solidFill>
                <a:latin typeface="Calibri" pitchFamily="34" charset="0"/>
                <a:cs typeface="Arial" charset="0"/>
              </a:rPr>
              <a:t>Planning &amp; execution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62863" y="4032250"/>
            <a:ext cx="1439862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Prefabrication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3313" y="4032250"/>
            <a:ext cx="1439862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Reinforcement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05350" y="4032250"/>
            <a:ext cx="1439863" cy="86518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Concrete &amp; concrete technology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171825" y="5445125"/>
            <a:ext cx="1439863" cy="863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Durability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579563" y="5445125"/>
            <a:ext cx="1439862" cy="863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Sustainability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51488" y="5445125"/>
            <a:ext cx="1439862" cy="863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  <a:ea typeface="Arial" charset="0"/>
                <a:cs typeface="Arial" charset="0"/>
              </a:rPr>
              <a:t>COM9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Dissemination of knowledge</a:t>
            </a:r>
          </a:p>
        </p:txBody>
      </p:sp>
      <p:sp>
        <p:nvSpPr>
          <p:cNvPr id="31" name="Left Bracket 30"/>
          <p:cNvSpPr/>
          <p:nvPr/>
        </p:nvSpPr>
        <p:spPr>
          <a:xfrm rot="5400000">
            <a:off x="3018631" y="4485482"/>
            <a:ext cx="153987" cy="1765300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3747" name="TextBox 32"/>
          <p:cNvSpPr txBox="1">
            <a:spLocks noChangeArrowheads="1"/>
          </p:cNvSpPr>
          <p:nvPr/>
        </p:nvSpPr>
        <p:spPr bwMode="auto">
          <a:xfrm>
            <a:off x="1866900" y="4995863"/>
            <a:ext cx="2159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5557"/>
                </a:solidFill>
                <a:latin typeface="Calibri" pitchFamily="34" charset="0"/>
                <a:cs typeface="Arial" charset="0"/>
              </a:rPr>
              <a:t>Sustainability &amp; durability </a:t>
            </a:r>
          </a:p>
        </p:txBody>
      </p:sp>
      <p:sp>
        <p:nvSpPr>
          <p:cNvPr id="73748" name="TextBox 33"/>
          <p:cNvSpPr txBox="1">
            <a:spLocks noChangeArrowheads="1"/>
          </p:cNvSpPr>
          <p:nvPr/>
        </p:nvSpPr>
        <p:spPr bwMode="auto">
          <a:xfrm>
            <a:off x="5907088" y="4995863"/>
            <a:ext cx="2041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5557"/>
                </a:solidFill>
                <a:latin typeface="Calibri" pitchFamily="34" charset="0"/>
                <a:cs typeface="Arial" charset="0"/>
              </a:rPr>
              <a:t>Education &amp; publications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77088" y="5432425"/>
            <a:ext cx="1439862" cy="863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COM10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prstClr val="white"/>
                </a:solidFill>
                <a:ea typeface="Arial" charset="0"/>
                <a:cs typeface="Arial" charset="0"/>
              </a:rPr>
              <a:t>Model Codes</a:t>
            </a:r>
          </a:p>
        </p:txBody>
      </p:sp>
      <p:sp>
        <p:nvSpPr>
          <p:cNvPr id="35" name="Left Bracket 34"/>
          <p:cNvSpPr/>
          <p:nvPr/>
        </p:nvSpPr>
        <p:spPr>
          <a:xfrm rot="5400000">
            <a:off x="6993731" y="4485482"/>
            <a:ext cx="153987" cy="1765300"/>
          </a:xfrm>
          <a:prstGeom prst="leftBracke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3751" name="2 Marcador de contenido"/>
          <p:cNvSpPr txBox="1">
            <a:spLocks/>
          </p:cNvSpPr>
          <p:nvPr/>
        </p:nvSpPr>
        <p:spPr bwMode="auto">
          <a:xfrm>
            <a:off x="152400" y="-117475"/>
            <a:ext cx="57261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THE</a:t>
            </a:r>
            <a:r>
              <a:rPr lang="en-US" sz="28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800" i="1">
                <a:solidFill>
                  <a:srgbClr val="25786B"/>
                </a:solidFill>
                <a:latin typeface="Calibri" pitchFamily="34" charset="0"/>
              </a:rPr>
              <a:t>fib’s</a:t>
            </a:r>
            <a:r>
              <a:rPr lang="en-US" sz="20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STRUCTURE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http://2www.ecestaticos.com/image/clipping/992/558/fa2503f9217c516749e933bda0087e0e/esto-es-lo-que-el-psoe-propone-para-las-elecciones-educacion-universal-de-cero-a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7438"/>
            <a:ext cx="914400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Imagen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-26988"/>
            <a:ext cx="9434513" cy="645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4" name="Rectangle 5"/>
          <p:cNvSpPr>
            <a:spLocks noChangeArrowheads="1"/>
          </p:cNvSpPr>
          <p:nvPr/>
        </p:nvSpPr>
        <p:spPr bwMode="auto">
          <a:xfrm>
            <a:off x="400050" y="6264275"/>
            <a:ext cx="8348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ctr">
              <a:lnSpc>
                <a:spcPct val="150000"/>
              </a:lnSpc>
            </a:pPr>
            <a:r>
              <a:rPr lang="en-US" sz="1200" i="1">
                <a:solidFill>
                  <a:srgbClr val="002060"/>
                </a:solidFill>
                <a:latin typeface="HelveticaNeueLT Std Med"/>
              </a:rPr>
              <a:t>Source: Kohler, N. et al “Life-cycle analysis of the built environment”. Sustainable building construction</a:t>
            </a:r>
          </a:p>
        </p:txBody>
      </p:sp>
      <p:sp>
        <p:nvSpPr>
          <p:cNvPr id="161795" name="2 Rectángulo"/>
          <p:cNvSpPr>
            <a:spLocks noChangeArrowheads="1"/>
          </p:cNvSpPr>
          <p:nvPr/>
        </p:nvSpPr>
        <p:spPr bwMode="auto">
          <a:xfrm>
            <a:off x="3260725" y="3244850"/>
            <a:ext cx="2622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7488" indent="-217488"/>
            <a:r>
              <a:rPr lang="en-US">
                <a:solidFill>
                  <a:srgbClr val="00B050"/>
                </a:solidFill>
                <a:latin typeface="Calibri" pitchFamily="34" charset="0"/>
              </a:rPr>
              <a:t>Sustainability perspective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5563"/>
          <a:ext cx="8562975" cy="423703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381000"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MC2010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I: Basic </a:t>
                      </a:r>
                      <a:r>
                        <a:rPr lang="es-ES" sz="1900" baseline="0" dirty="0" err="1" smtClean="0"/>
                        <a:t>Principles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I: Basic </a:t>
                      </a:r>
                      <a:r>
                        <a:rPr lang="es-ES" sz="1900" baseline="0" dirty="0" err="1" smtClean="0"/>
                        <a:t>Principles</a:t>
                      </a:r>
                      <a:endParaRPr lang="es-ES" sz="1900" dirty="0" smtClean="0"/>
                    </a:p>
                  </a:txBody>
                  <a:tcPr/>
                </a:tc>
              </a:tr>
              <a:tr h="381000">
                <a:tc rowSpan="7">
                  <a:txBody>
                    <a:bodyPr/>
                    <a:lstStyle/>
                    <a:p>
                      <a:r>
                        <a:rPr lang="es-ES" sz="1900" dirty="0" smtClean="0"/>
                        <a:t>3. Basic </a:t>
                      </a:r>
                      <a:r>
                        <a:rPr lang="es-ES" sz="1900" dirty="0" err="1" smtClean="0"/>
                        <a:t>principles</a:t>
                      </a:r>
                      <a:endParaRPr lang="es-ES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Performance-</a:t>
                      </a:r>
                      <a:r>
                        <a:rPr lang="es-ES" sz="1900" dirty="0" err="1" smtClean="0"/>
                        <a:t>based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approach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principles</a:t>
                      </a:r>
                      <a:endParaRPr lang="es-ES" sz="1900" dirty="0" smtClean="0"/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Perfomance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requirements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for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serviceabilty</a:t>
                      </a:r>
                      <a:r>
                        <a:rPr lang="es-ES" sz="1900" baseline="0" dirty="0" smtClean="0"/>
                        <a:t> and </a:t>
                      </a:r>
                      <a:r>
                        <a:rPr lang="es-ES" sz="1900" baseline="0" dirty="0" err="1" smtClean="0"/>
                        <a:t>structural</a:t>
                      </a:r>
                      <a:r>
                        <a:rPr lang="es-ES" sz="1900" baseline="0" dirty="0" smtClean="0"/>
                        <a:t> safety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baseline="0" dirty="0" err="1" smtClean="0"/>
                        <a:t>Performace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criteria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for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sustainability</a:t>
                      </a:r>
                      <a:endParaRPr lang="es-ES" sz="1900" baseline="0" dirty="0" smtClean="0"/>
                    </a:p>
                    <a:p>
                      <a:pPr marL="76200" lvl="0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baseline="0" dirty="0" err="1" smtClean="0"/>
                        <a:t>Life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cycle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quality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management</a:t>
                      </a:r>
                      <a:endParaRPr lang="es-ES" sz="1900" baseline="0" dirty="0" smtClean="0"/>
                    </a:p>
                    <a:p>
                      <a:r>
                        <a:rPr lang="es-ES" sz="1900" dirty="0" smtClean="0"/>
                        <a:t>4. </a:t>
                      </a:r>
                      <a:r>
                        <a:rPr lang="es-ES" sz="1900" dirty="0" err="1" smtClean="0"/>
                        <a:t>Principles</a:t>
                      </a:r>
                      <a:r>
                        <a:rPr lang="es-ES" sz="1900" dirty="0" smtClean="0"/>
                        <a:t> of </a:t>
                      </a:r>
                      <a:r>
                        <a:rPr lang="es-ES" sz="1900" dirty="0" err="1" smtClean="0"/>
                        <a:t>structural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design</a:t>
                      </a:r>
                      <a:endParaRPr lang="es-ES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Design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situations</a:t>
                      </a:r>
                      <a:r>
                        <a:rPr lang="es-ES" sz="1900" dirty="0" smtClean="0"/>
                        <a:t>, </a:t>
                      </a:r>
                      <a:r>
                        <a:rPr lang="es-ES" sz="1900" dirty="0" err="1" smtClean="0"/>
                        <a:t>strategies</a:t>
                      </a:r>
                      <a:r>
                        <a:rPr lang="es-ES" sz="1900" dirty="0" smtClean="0"/>
                        <a:t> and </a:t>
                      </a:r>
                      <a:r>
                        <a:rPr lang="es-ES" sz="1900" dirty="0" err="1" smtClean="0"/>
                        <a:t>methods</a:t>
                      </a:r>
                      <a:r>
                        <a:rPr lang="es-ES" sz="1900" dirty="0" smtClean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Safety </a:t>
                      </a:r>
                      <a:r>
                        <a:rPr lang="es-ES" sz="1900" dirty="0" err="1" smtClean="0"/>
                        <a:t>formats</a:t>
                      </a:r>
                      <a:endParaRPr lang="es-ES" sz="1900" dirty="0" smtClean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1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Sustainability perspective </a:t>
                      </a:r>
                    </a:p>
                  </a:txBody>
                  <a:tcPr/>
                </a:tc>
              </a:tr>
              <a:tr h="43073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Through-life management and care </a:t>
                      </a: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Performance-based approach </a:t>
                      </a:r>
                    </a:p>
                  </a:txBody>
                  <a:tcPr/>
                </a:tc>
              </a:tr>
              <a:tr h="6705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</a:t>
                      </a:r>
                      <a:r>
                        <a:rPr lang="en-US" sz="19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Principles of structural design and assessment </a:t>
                      </a: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 Principles of </a:t>
                      </a:r>
                      <a:r>
                        <a:rPr lang="en-US" sz="19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execution </a:t>
                      </a:r>
                      <a:endParaRPr lang="en-US" sz="1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263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indent="-217488" algn="l" defTabSz="914400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 Principles of dismantlement and reuse </a:t>
                      </a:r>
                    </a:p>
                  </a:txBody>
                  <a:tcPr/>
                </a:tc>
              </a:tr>
              <a:tr h="8955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7488" marR="0" lvl="0" indent="-217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 Principles of quality and information management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0350" y="981075"/>
            <a:ext cx="8742363" cy="402748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Safety philosophy based on reliability concept</a:t>
            </a: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Reliability concepts extended and updated to cover new and existing structures, considering risk and reliability differentiation to distinguish between :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new and existing structures - where different safety levels are adopted due to economics but with minimum levels due to human safety requirements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countries’/regions’ specific economic conditions</a:t>
            </a:r>
          </a:p>
          <a:p>
            <a:pPr lvl="2"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164866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4867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4868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Safety philosophy based on reliability concept</a:t>
            </a:r>
          </a:p>
          <a:p>
            <a:pPr algn="ctr"/>
            <a:endParaRPr lang="en-US" sz="2000" b="1" i="1">
              <a:solidFill>
                <a:srgbClr val="0004AC"/>
              </a:solidFill>
              <a:latin typeface="Calibri" pitchFamily="34" charset="0"/>
            </a:endParaRPr>
          </a:p>
          <a:p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6914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4" name="Immagine 1"/>
          <p:cNvPicPr>
            <a:picLocks/>
          </p:cNvPicPr>
          <p:nvPr/>
        </p:nvPicPr>
        <p:blipFill rotWithShape="1">
          <a:blip r:embed="rId3" cstate="print"/>
          <a:srcRect l="3935" r="15172"/>
          <a:stretch/>
        </p:blipFill>
        <p:spPr>
          <a:xfrm>
            <a:off x="684213" y="1484313"/>
            <a:ext cx="3024187" cy="41132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magine 2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5795963" y="1557338"/>
            <a:ext cx="2935287" cy="404018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6917" name="TextBox 15"/>
          <p:cNvSpPr txBox="1">
            <a:spLocks noChangeArrowheads="1"/>
          </p:cNvSpPr>
          <p:nvPr/>
        </p:nvSpPr>
        <p:spPr bwMode="auto">
          <a:xfrm>
            <a:off x="520700" y="692150"/>
            <a:ext cx="8210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sz="2000" b="1" i="1">
                <a:solidFill>
                  <a:srgbClr val="0004AC"/>
                </a:solidFill>
                <a:latin typeface="Calibri" pitchFamily="34" charset="0"/>
              </a:rPr>
              <a:t>The target reliability values (β) may be reduced in existing structures compared to the new ones </a:t>
            </a:r>
          </a:p>
        </p:txBody>
      </p:sp>
      <p:sp>
        <p:nvSpPr>
          <p:cNvPr id="166918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Structures. Safety philosophy based on reliability concept</a:t>
            </a:r>
          </a:p>
          <a:p>
            <a:pPr algn="ctr"/>
            <a:endParaRPr lang="en-US" sz="2000" b="1" i="1">
              <a:solidFill>
                <a:srgbClr val="0004AC"/>
              </a:solidFill>
              <a:latin typeface="Calibri" pitchFamily="34" charset="0"/>
            </a:endParaRPr>
          </a:p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 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el 2"/>
          <p:cNvSpPr>
            <a:spLocks noGrp="1"/>
          </p:cNvSpPr>
          <p:nvPr>
            <p:ph type="ctrTitle" idx="4294967295"/>
          </p:nvPr>
        </p:nvSpPr>
        <p:spPr bwMode="auto">
          <a:xfrm>
            <a:off x="906463" y="1617663"/>
            <a:ext cx="7064375" cy="1754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en-US" sz="3000" smtClean="0">
                <a:solidFill>
                  <a:srgbClr val="FF0000"/>
                </a:solidFill>
              </a:rPr>
              <a:t>SAFETY FORMAT FOR NEW AND EXISTING STRUCTURES</a:t>
            </a:r>
            <a:r>
              <a:rPr lang="en-US" sz="3000" smtClean="0">
                <a:solidFill>
                  <a:schemeClr val="bg1"/>
                </a:solidFill>
              </a:rPr>
              <a:t/>
            </a:r>
            <a:br>
              <a:rPr lang="en-US" sz="3000" smtClean="0">
                <a:solidFill>
                  <a:schemeClr val="bg1"/>
                </a:solidFill>
              </a:rPr>
            </a:br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2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2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1800" b="1" smtClean="0">
                <a:solidFill>
                  <a:srgbClr val="FF0000"/>
                </a:solidFill>
                <a:latin typeface="Arial" charset="0"/>
              </a:rPr>
              <a:t>PCI </a:t>
            </a:r>
            <a:r>
              <a:rPr lang="en-US" sz="1800" b="1" i="1" smtClean="0">
                <a:solidFill>
                  <a:srgbClr val="FF0000"/>
                </a:solidFill>
                <a:latin typeface="Arial" charset="0"/>
              </a:rPr>
              <a:t>fib</a:t>
            </a:r>
            <a:r>
              <a:rPr lang="en-US" sz="1800" b="1" smtClean="0">
                <a:solidFill>
                  <a:srgbClr val="FF0000"/>
                </a:solidFill>
                <a:latin typeface="Arial" charset="0"/>
              </a:rPr>
              <a:t> Workshop, Denver, 21 February 2018</a:t>
            </a:r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2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2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2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2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2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2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12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1800" b="1" smtClean="0">
                <a:solidFill>
                  <a:srgbClr val="FF0000"/>
                </a:solidFill>
                <a:latin typeface="Arial" charset="0"/>
              </a:rPr>
              <a:t>prof.dr.ir. Raphaël Steenbergen</a:t>
            </a:r>
            <a:endParaRPr lang="en-GB" sz="1800" b="1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68963" name="Afbeelding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5240338"/>
            <a:ext cx="169227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4"/>
          <p:cNvSpPr>
            <a:spLocks noGrp="1"/>
          </p:cNvSpPr>
          <p:nvPr>
            <p:ph type="title" idx="4294967295"/>
          </p:nvPr>
        </p:nvSpPr>
        <p:spPr bwMode="auto">
          <a:xfrm>
            <a:off x="722313" y="4406900"/>
            <a:ext cx="7772400" cy="13620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NL" sz="3000" b="1" smtClean="0"/>
              <a:t>TARGET RELIABILITY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en-US" altLang="nl-NL" smtClean="0"/>
              <a:t>COST OPTIMISATION</a:t>
            </a:r>
            <a:endParaRPr lang="en-GB" altLang="nl-NL" smtClean="0">
              <a:solidFill>
                <a:srgbClr val="FF0000"/>
              </a:solidFill>
            </a:endParaRPr>
          </a:p>
        </p:txBody>
      </p:sp>
      <p:pic>
        <p:nvPicPr>
          <p:cNvPr id="171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88" y="1854200"/>
            <a:ext cx="4497387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TextBox 2"/>
          <p:cNvSpPr txBox="1">
            <a:spLocks noChangeArrowheads="1"/>
          </p:cNvSpPr>
          <p:nvPr/>
        </p:nvSpPr>
        <p:spPr bwMode="auto">
          <a:xfrm>
            <a:off x="2284413" y="5662613"/>
            <a:ext cx="1671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GB" altLang="nl-NL">
                <a:solidFill>
                  <a:srgbClr val="000000"/>
                </a:solidFill>
                <a:latin typeface="Times New Roman" pitchFamily="18" charset="0"/>
              </a:rPr>
              <a:t>e.g. IR=10</a:t>
            </a:r>
            <a:r>
              <a:rPr lang="en-GB" altLang="nl-NL" baseline="30000">
                <a:solidFill>
                  <a:srgbClr val="000000"/>
                </a:solidFill>
                <a:latin typeface="Times New Roman" pitchFamily="18" charset="0"/>
              </a:rPr>
              <a:t>-5</a:t>
            </a:r>
          </a:p>
        </p:txBody>
      </p:sp>
      <p:sp>
        <p:nvSpPr>
          <p:cNvPr id="171012" name="TextBox 1"/>
          <p:cNvSpPr txBox="1">
            <a:spLocks noChangeArrowheads="1"/>
          </p:cNvSpPr>
          <p:nvPr/>
        </p:nvSpPr>
        <p:spPr bwMode="auto">
          <a:xfrm>
            <a:off x="3783013" y="2211388"/>
            <a:ext cx="168275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GB" altLang="nl-NL">
                <a:solidFill>
                  <a:srgbClr val="000000"/>
                </a:solidFill>
                <a:latin typeface="Times New Roman" pitchFamily="18" charset="0"/>
              </a:rPr>
              <a:t>Cost optimal reliability</a:t>
            </a:r>
          </a:p>
        </p:txBody>
      </p:sp>
      <p:sp>
        <p:nvSpPr>
          <p:cNvPr id="171013" name="TextBox 6"/>
          <p:cNvSpPr txBox="1">
            <a:spLocks noChangeArrowheads="1"/>
          </p:cNvSpPr>
          <p:nvPr/>
        </p:nvSpPr>
        <p:spPr bwMode="auto">
          <a:xfrm>
            <a:off x="4964113" y="3675063"/>
            <a:ext cx="16843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GB" altLang="nl-NL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GB" altLang="nl-NL" baseline="-25000">
                <a:solidFill>
                  <a:srgbClr val="000000"/>
                </a:solidFill>
                <a:latin typeface="Times New Roman" pitchFamily="18" charset="0"/>
              </a:rPr>
              <a:t>build</a:t>
            </a:r>
          </a:p>
        </p:txBody>
      </p:sp>
      <p:sp>
        <p:nvSpPr>
          <p:cNvPr id="171014" name="TextBox 7"/>
          <p:cNvSpPr txBox="1">
            <a:spLocks noChangeArrowheads="1"/>
          </p:cNvSpPr>
          <p:nvPr/>
        </p:nvSpPr>
        <p:spPr bwMode="auto">
          <a:xfrm rot="-5400000">
            <a:off x="949325" y="2792413"/>
            <a:ext cx="22447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GB" altLang="nl-NL">
                <a:solidFill>
                  <a:srgbClr val="000000"/>
                </a:solidFill>
                <a:latin typeface="Times New Roman" pitchFamily="18" charset="0"/>
              </a:rPr>
              <a:t>Cost</a:t>
            </a:r>
            <a:endParaRPr lang="en-GB" altLang="nl-NL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1015" name="TextBox 8"/>
          <p:cNvSpPr txBox="1">
            <a:spLocks noChangeArrowheads="1"/>
          </p:cNvSpPr>
          <p:nvPr/>
        </p:nvSpPr>
        <p:spPr bwMode="auto">
          <a:xfrm>
            <a:off x="2071688" y="5076825"/>
            <a:ext cx="2074862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GB" altLang="nl-NL">
                <a:solidFill>
                  <a:srgbClr val="000000"/>
                </a:solidFill>
                <a:latin typeface="Times New Roman" pitchFamily="18" charset="0"/>
              </a:rPr>
              <a:t>Human safety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1889125" y="1931988"/>
            <a:ext cx="0" cy="1690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887538" y="3614738"/>
            <a:ext cx="2055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2224088" y="2006600"/>
            <a:ext cx="1762125" cy="592138"/>
          </a:xfrm>
          <a:custGeom>
            <a:avLst/>
            <a:gdLst>
              <a:gd name="T0" fmla="*/ 0 w 1480"/>
              <a:gd name="T1" fmla="*/ 0 h 373"/>
              <a:gd name="T2" fmla="*/ 2147483647 w 1480"/>
              <a:gd name="T3" fmla="*/ 2147483647 h 373"/>
              <a:gd name="T4" fmla="*/ 2147483647 w 1480"/>
              <a:gd name="T5" fmla="*/ 2147483647 h 373"/>
              <a:gd name="T6" fmla="*/ 2147483647 w 1480"/>
              <a:gd name="T7" fmla="*/ 2147483647 h 373"/>
              <a:gd name="T8" fmla="*/ 2147483647 w 1480"/>
              <a:gd name="T9" fmla="*/ 2147483647 h 3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80" h="373">
                <a:moveTo>
                  <a:pt x="0" y="0"/>
                </a:moveTo>
                <a:cubicBezTo>
                  <a:pt x="124" y="94"/>
                  <a:pt x="248" y="189"/>
                  <a:pt x="362" y="248"/>
                </a:cubicBezTo>
                <a:cubicBezTo>
                  <a:pt x="476" y="307"/>
                  <a:pt x="575" y="337"/>
                  <a:pt x="683" y="355"/>
                </a:cubicBezTo>
                <a:cubicBezTo>
                  <a:pt x="791" y="373"/>
                  <a:pt x="878" y="369"/>
                  <a:pt x="1011" y="355"/>
                </a:cubicBezTo>
                <a:cubicBezTo>
                  <a:pt x="1144" y="341"/>
                  <a:pt x="1312" y="304"/>
                  <a:pt x="1480" y="268"/>
                </a:cubicBezTo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2144713" y="2432050"/>
            <a:ext cx="1912937" cy="733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094038" y="2552700"/>
            <a:ext cx="0" cy="1084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2565400" y="2327275"/>
            <a:ext cx="0" cy="67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540000" y="2528888"/>
            <a:ext cx="44767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nl-NL" sz="1050" i="1">
                <a:solidFill>
                  <a:srgbClr val="000000"/>
                </a:solidFill>
              </a:rPr>
              <a:t>P</a:t>
            </a:r>
            <a:r>
              <a:rPr lang="en-GB" altLang="nl-NL" sz="1050" i="1" baseline="-25000">
                <a:solidFill>
                  <a:srgbClr val="000000"/>
                </a:solidFill>
              </a:rPr>
              <a:t>f </a:t>
            </a:r>
            <a:r>
              <a:rPr lang="en-GB" altLang="nl-NL" sz="1050" i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543175" y="3187700"/>
            <a:ext cx="8382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nl-NL" sz="1050" i="1">
                <a:solidFill>
                  <a:srgbClr val="000000"/>
                </a:solidFill>
              </a:rPr>
              <a:t>C</a:t>
            </a:r>
            <a:r>
              <a:rPr lang="en-GB" altLang="nl-NL" sz="1050" i="1" baseline="-25000">
                <a:solidFill>
                  <a:srgbClr val="000000"/>
                </a:solidFill>
              </a:rPr>
              <a:t>build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3094038" y="2219325"/>
            <a:ext cx="0" cy="3397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2566988" y="3005138"/>
            <a:ext cx="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836988" y="3635375"/>
            <a:ext cx="53975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nl-NL" sz="1050" i="1">
                <a:solidFill>
                  <a:srgbClr val="000000"/>
                </a:solidFill>
              </a:rPr>
              <a:t>β</a:t>
            </a:r>
          </a:p>
        </p:txBody>
      </p:sp>
      <p:sp>
        <p:nvSpPr>
          <p:cNvPr id="173068" name="Text Box 17"/>
          <p:cNvSpPr txBox="1">
            <a:spLocks noChangeArrowheads="1"/>
          </p:cNvSpPr>
          <p:nvPr/>
        </p:nvSpPr>
        <p:spPr bwMode="auto">
          <a:xfrm>
            <a:off x="1630363" y="1679575"/>
            <a:ext cx="5397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GB" altLang="nl-NL" sz="900" i="1">
                <a:solidFill>
                  <a:srgbClr val="000000"/>
                </a:solidFill>
                <a:cs typeface="Arial" charset="0"/>
              </a:rPr>
              <a:t>costs</a:t>
            </a:r>
          </a:p>
        </p:txBody>
      </p:sp>
      <p:sp>
        <p:nvSpPr>
          <p:cNvPr id="173069" name="Text Box 20"/>
          <p:cNvSpPr txBox="1">
            <a:spLocks noChangeArrowheads="1"/>
          </p:cNvSpPr>
          <p:nvPr/>
        </p:nvSpPr>
        <p:spPr bwMode="auto">
          <a:xfrm>
            <a:off x="2951163" y="3663950"/>
            <a:ext cx="6175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GB" altLang="nl-NL" sz="900">
                <a:solidFill>
                  <a:srgbClr val="000000"/>
                </a:solidFill>
                <a:cs typeface="Arial" charset="0"/>
              </a:rPr>
              <a:t>3.8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V="1">
            <a:off x="4586288" y="1928813"/>
            <a:ext cx="0" cy="1690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>
            <a:off x="4586288" y="3611563"/>
            <a:ext cx="2055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1" name="Freeform 25"/>
          <p:cNvSpPr>
            <a:spLocks/>
          </p:cNvSpPr>
          <p:nvPr/>
        </p:nvSpPr>
        <p:spPr bwMode="auto">
          <a:xfrm>
            <a:off x="5014913" y="1949450"/>
            <a:ext cx="1554162" cy="557213"/>
          </a:xfrm>
          <a:custGeom>
            <a:avLst/>
            <a:gdLst>
              <a:gd name="T0" fmla="*/ 0 w 9434"/>
              <a:gd name="T1" fmla="*/ 513980649 h 9694"/>
              <a:gd name="T2" fmla="*/ 2147483647 w 9434"/>
              <a:gd name="T3" fmla="*/ 1479090744 h 9694"/>
              <a:gd name="T4" fmla="*/ 2147483647 w 9434"/>
              <a:gd name="T5" fmla="*/ 1825223607 h 9694"/>
              <a:gd name="T6" fmla="*/ 2147483647 w 9434"/>
              <a:gd name="T7" fmla="*/ 1038590171 h 9694"/>
              <a:gd name="T8" fmla="*/ 2147483647 w 9434"/>
              <a:gd name="T9" fmla="*/ 0 h 96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434" h="9694">
                <a:moveTo>
                  <a:pt x="0" y="2707"/>
                </a:moveTo>
                <a:cubicBezTo>
                  <a:pt x="897" y="5304"/>
                  <a:pt x="1390" y="6639"/>
                  <a:pt x="2051" y="7790"/>
                </a:cubicBezTo>
                <a:cubicBezTo>
                  <a:pt x="2712" y="8941"/>
                  <a:pt x="3252" y="10000"/>
                  <a:pt x="3968" y="9613"/>
                </a:cubicBezTo>
                <a:cubicBezTo>
                  <a:pt x="4683" y="9227"/>
                  <a:pt x="5443" y="7072"/>
                  <a:pt x="6354" y="5470"/>
                </a:cubicBezTo>
                <a:cubicBezTo>
                  <a:pt x="7265" y="3867"/>
                  <a:pt x="8790" y="1133"/>
                  <a:pt x="9434" y="0"/>
                </a:cubicBezTo>
              </a:path>
            </a:pathLst>
          </a:custGeom>
          <a:noFill/>
          <a:ln w="158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 flipV="1">
            <a:off x="5033963" y="1962150"/>
            <a:ext cx="1579562" cy="10445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5556250" y="2530475"/>
            <a:ext cx="0" cy="1084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5113338" y="2219325"/>
            <a:ext cx="6350" cy="717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5116513" y="2449513"/>
            <a:ext cx="44767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nl-NL" sz="1050" i="1">
                <a:solidFill>
                  <a:srgbClr val="000000"/>
                </a:solidFill>
              </a:rPr>
              <a:t>P</a:t>
            </a:r>
            <a:r>
              <a:rPr lang="en-GB" altLang="nl-NL" sz="1050" i="1" baseline="-25000">
                <a:solidFill>
                  <a:srgbClr val="000000"/>
                </a:solidFill>
              </a:rPr>
              <a:t>f </a:t>
            </a:r>
            <a:r>
              <a:rPr lang="en-GB" altLang="nl-NL" sz="1050" i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5133975" y="3108325"/>
            <a:ext cx="8382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nl-NL" sz="1050" i="1">
                <a:solidFill>
                  <a:srgbClr val="000000"/>
                </a:solidFill>
              </a:rPr>
              <a:t>C</a:t>
            </a:r>
            <a:r>
              <a:rPr lang="en-GB" altLang="nl-NL" sz="1050" i="1" baseline="-25000">
                <a:solidFill>
                  <a:srgbClr val="000000"/>
                </a:solidFill>
              </a:rPr>
              <a:t>upgrade</a:t>
            </a:r>
          </a:p>
        </p:txBody>
      </p:sp>
      <p:sp>
        <p:nvSpPr>
          <p:cNvPr id="27" name="Line 31"/>
          <p:cNvSpPr>
            <a:spLocks noChangeShapeType="1"/>
          </p:cNvSpPr>
          <p:nvPr/>
        </p:nvSpPr>
        <p:spPr bwMode="auto">
          <a:xfrm>
            <a:off x="5791200" y="2178050"/>
            <a:ext cx="0" cy="3397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>
            <a:off x="5129213" y="3001963"/>
            <a:ext cx="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6534150" y="3632200"/>
            <a:ext cx="53975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nl-NL" sz="1050" i="1">
                <a:solidFill>
                  <a:srgbClr val="000000"/>
                </a:solidFill>
              </a:rPr>
              <a:t>β</a:t>
            </a:r>
          </a:p>
        </p:txBody>
      </p:sp>
      <p:sp>
        <p:nvSpPr>
          <p:cNvPr id="173081" name="Text Box 34"/>
          <p:cNvSpPr txBox="1">
            <a:spLocks noChangeArrowheads="1"/>
          </p:cNvSpPr>
          <p:nvPr/>
        </p:nvSpPr>
        <p:spPr bwMode="auto">
          <a:xfrm>
            <a:off x="4329113" y="1676400"/>
            <a:ext cx="53816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GB" altLang="nl-NL" sz="900" i="1">
                <a:solidFill>
                  <a:srgbClr val="000000"/>
                </a:solidFill>
                <a:cs typeface="Arial" charset="0"/>
              </a:rPr>
              <a:t>costs</a:t>
            </a:r>
          </a:p>
        </p:txBody>
      </p:sp>
      <p:sp>
        <p:nvSpPr>
          <p:cNvPr id="173082" name="Text Box 37"/>
          <p:cNvSpPr txBox="1">
            <a:spLocks noChangeArrowheads="1"/>
          </p:cNvSpPr>
          <p:nvPr/>
        </p:nvSpPr>
        <p:spPr bwMode="auto">
          <a:xfrm>
            <a:off x="5427663" y="3660775"/>
            <a:ext cx="6175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GB" altLang="nl-NL" sz="900">
                <a:solidFill>
                  <a:srgbClr val="000000"/>
                </a:solidFill>
                <a:cs typeface="Arial" charset="0"/>
              </a:rPr>
              <a:t>3.3</a:t>
            </a:r>
          </a:p>
        </p:txBody>
      </p:sp>
      <p:sp>
        <p:nvSpPr>
          <p:cNvPr id="32" name="Line 38"/>
          <p:cNvSpPr>
            <a:spLocks noChangeShapeType="1"/>
          </p:cNvSpPr>
          <p:nvPr/>
        </p:nvSpPr>
        <p:spPr bwMode="auto">
          <a:xfrm>
            <a:off x="5553075" y="2174875"/>
            <a:ext cx="0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3" name="Line 39"/>
          <p:cNvSpPr>
            <a:spLocks noChangeShapeType="1"/>
          </p:cNvSpPr>
          <p:nvPr/>
        </p:nvSpPr>
        <p:spPr bwMode="auto">
          <a:xfrm flipH="1">
            <a:off x="5554663" y="2292350"/>
            <a:ext cx="2428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73085" name="Text Box 40"/>
          <p:cNvSpPr txBox="1">
            <a:spLocks noChangeArrowheads="1"/>
          </p:cNvSpPr>
          <p:nvPr/>
        </p:nvSpPr>
        <p:spPr bwMode="auto">
          <a:xfrm>
            <a:off x="1724025" y="4632325"/>
            <a:ext cx="62055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GB" altLang="nl-NL" sz="1600">
                <a:solidFill>
                  <a:srgbClr val="000000"/>
                </a:solidFill>
                <a:cs typeface="Arial" charset="0"/>
              </a:rPr>
              <a:t>3 levels in MC 2020:</a:t>
            </a:r>
          </a:p>
          <a:p>
            <a:pPr defTabSz="457200">
              <a:spcBef>
                <a:spcPct val="50000"/>
              </a:spcBef>
              <a:buFont typeface="Wingdings" pitchFamily="2" charset="2"/>
              <a:buChar char="Ø"/>
            </a:pPr>
            <a:r>
              <a:rPr lang="en-GB" altLang="nl-NL" sz="1600">
                <a:solidFill>
                  <a:srgbClr val="000000"/>
                </a:solidFill>
                <a:cs typeface="Arial" charset="0"/>
              </a:rPr>
              <a:t>β</a:t>
            </a:r>
            <a:r>
              <a:rPr lang="en-GB" altLang="nl-NL" sz="1600" baseline="-25000">
                <a:solidFill>
                  <a:srgbClr val="000000"/>
                </a:solidFill>
                <a:cs typeface="Arial" charset="0"/>
              </a:rPr>
              <a:t>new</a:t>
            </a:r>
            <a:r>
              <a:rPr lang="en-GB" altLang="nl-NL" sz="1600">
                <a:solidFill>
                  <a:srgbClr val="000000"/>
                </a:solidFill>
                <a:cs typeface="Arial" charset="0"/>
              </a:rPr>
              <a:t> 	: for design</a:t>
            </a:r>
          </a:p>
          <a:p>
            <a:pPr defTabSz="457200">
              <a:spcBef>
                <a:spcPct val="50000"/>
              </a:spcBef>
              <a:buFont typeface="Wingdings" pitchFamily="2" charset="2"/>
              <a:buChar char="Ø"/>
            </a:pPr>
            <a:r>
              <a:rPr lang="en-GB" altLang="nl-NL" sz="1600">
                <a:solidFill>
                  <a:srgbClr val="000000"/>
                </a:solidFill>
                <a:cs typeface="Arial" charset="0"/>
              </a:rPr>
              <a:t>β</a:t>
            </a:r>
            <a:r>
              <a:rPr lang="en-GB" altLang="nl-NL" sz="1600" baseline="-25000">
                <a:solidFill>
                  <a:srgbClr val="000000"/>
                </a:solidFill>
                <a:cs typeface="Arial" charset="0"/>
              </a:rPr>
              <a:t>up		</a:t>
            </a:r>
            <a:r>
              <a:rPr lang="en-GB" altLang="nl-NL" sz="1600">
                <a:solidFill>
                  <a:srgbClr val="000000"/>
                </a:solidFill>
                <a:cs typeface="Arial" charset="0"/>
              </a:rPr>
              <a:t>: while upgrading </a:t>
            </a:r>
          </a:p>
          <a:p>
            <a:pPr defTabSz="457200">
              <a:spcBef>
                <a:spcPct val="50000"/>
              </a:spcBef>
              <a:buFont typeface="Wingdings" pitchFamily="2" charset="2"/>
              <a:buChar char="Ø"/>
            </a:pPr>
            <a:r>
              <a:rPr lang="en-GB" altLang="nl-NL" sz="1600">
                <a:solidFill>
                  <a:srgbClr val="000000"/>
                </a:solidFill>
                <a:cs typeface="Arial" charset="0"/>
              </a:rPr>
              <a:t>β</a:t>
            </a:r>
            <a:r>
              <a:rPr lang="en-GB" altLang="nl-NL" sz="1600" baseline="-25000">
                <a:solidFill>
                  <a:srgbClr val="000000"/>
                </a:solidFill>
                <a:cs typeface="Arial" charset="0"/>
              </a:rPr>
              <a:t>0		</a:t>
            </a:r>
            <a:r>
              <a:rPr lang="en-GB" altLang="nl-NL" sz="1600">
                <a:solidFill>
                  <a:srgbClr val="000000"/>
                </a:solidFill>
                <a:cs typeface="Arial" charset="0"/>
              </a:rPr>
              <a:t>:</a:t>
            </a:r>
            <a:r>
              <a:rPr lang="en-GB" altLang="nl-NL" sz="1600" baseline="-250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nl-NL" sz="1600">
                <a:solidFill>
                  <a:srgbClr val="000000"/>
                </a:solidFill>
                <a:cs typeface="Arial" charset="0"/>
              </a:rPr>
              <a:t>decision upgrading yes/no</a:t>
            </a:r>
          </a:p>
        </p:txBody>
      </p:sp>
      <p:sp>
        <p:nvSpPr>
          <p:cNvPr id="35" name="Text Box 41"/>
          <p:cNvSpPr txBox="1">
            <a:spLocks noChangeArrowheads="1"/>
          </p:cNvSpPr>
          <p:nvPr/>
        </p:nvSpPr>
        <p:spPr bwMode="auto">
          <a:xfrm>
            <a:off x="2781300" y="1554163"/>
            <a:ext cx="1114425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nl-NL" sz="1350">
                <a:solidFill>
                  <a:srgbClr val="000000"/>
                </a:solidFill>
              </a:rPr>
              <a:t>new</a:t>
            </a: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5451475" y="1441450"/>
            <a:ext cx="1112838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ts val="2813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813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nl-NL" sz="1350">
                <a:solidFill>
                  <a:srgbClr val="000000"/>
                </a:solidFill>
              </a:rPr>
              <a:t>existing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4867275" y="2754313"/>
            <a:ext cx="0" cy="873125"/>
          </a:xfrm>
          <a:prstGeom prst="line">
            <a:avLst/>
          </a:prstGeom>
          <a:ln w="28575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527675" y="2471738"/>
            <a:ext cx="60325" cy="80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173090" name="TextBox 7"/>
          <p:cNvSpPr txBox="1">
            <a:spLocks noChangeArrowheads="1"/>
          </p:cNvSpPr>
          <p:nvPr/>
        </p:nvSpPr>
        <p:spPr bwMode="auto">
          <a:xfrm>
            <a:off x="4281488" y="3940175"/>
            <a:ext cx="1622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GB" altLang="nl-NL" sz="900">
                <a:solidFill>
                  <a:srgbClr val="000000"/>
                </a:solidFill>
                <a:cs typeface="Arial" charset="0"/>
              </a:rPr>
              <a:t>Existing probability * damage</a:t>
            </a:r>
          </a:p>
        </p:txBody>
      </p:sp>
      <p:sp>
        <p:nvSpPr>
          <p:cNvPr id="40" name="Freeform 39"/>
          <p:cNvSpPr/>
          <p:nvPr/>
        </p:nvSpPr>
        <p:spPr>
          <a:xfrm>
            <a:off x="4718050" y="3052763"/>
            <a:ext cx="139700" cy="914400"/>
          </a:xfrm>
          <a:custGeom>
            <a:avLst/>
            <a:gdLst>
              <a:gd name="connsiteX0" fmla="*/ 147454 w 147454"/>
              <a:gd name="connsiteY0" fmla="*/ 0 h 903112"/>
              <a:gd name="connsiteX1" fmla="*/ 698 w 147454"/>
              <a:gd name="connsiteY1" fmla="*/ 248356 h 903112"/>
              <a:gd name="connsiteX2" fmla="*/ 102298 w 147454"/>
              <a:gd name="connsiteY2" fmla="*/ 903112 h 903112"/>
              <a:gd name="connsiteX0" fmla="*/ 185407 w 185407"/>
              <a:gd name="connsiteY0" fmla="*/ 0 h 914401"/>
              <a:gd name="connsiteX1" fmla="*/ 38651 w 185407"/>
              <a:gd name="connsiteY1" fmla="*/ 248356 h 914401"/>
              <a:gd name="connsiteX2" fmla="*/ 27362 w 185407"/>
              <a:gd name="connsiteY2" fmla="*/ 914401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407" h="914401">
                <a:moveTo>
                  <a:pt x="185407" y="0"/>
                </a:moveTo>
                <a:cubicBezTo>
                  <a:pt x="115792" y="48918"/>
                  <a:pt x="64992" y="95956"/>
                  <a:pt x="38651" y="248356"/>
                </a:cubicBezTo>
                <a:cubicBezTo>
                  <a:pt x="12310" y="400756"/>
                  <a:pt x="-27201" y="662282"/>
                  <a:pt x="27362" y="914401"/>
                </a:cubicBezTo>
              </a:path>
            </a:pathLst>
          </a:custGeom>
          <a:noFill/>
          <a:ln w="1270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173092" name="Text Box 37"/>
          <p:cNvSpPr txBox="1">
            <a:spLocks noChangeArrowheads="1"/>
          </p:cNvSpPr>
          <p:nvPr/>
        </p:nvSpPr>
        <p:spPr bwMode="auto">
          <a:xfrm>
            <a:off x="4752975" y="3644900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GB" altLang="nl-NL" sz="900">
                <a:solidFill>
                  <a:srgbClr val="000000"/>
                </a:solidFill>
                <a:cs typeface="Arial" charset="0"/>
              </a:rPr>
              <a:t>2.5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4"/>
          <p:cNvSpPr>
            <a:spLocks noGrp="1"/>
          </p:cNvSpPr>
          <p:nvPr>
            <p:ph type="title" idx="4294967295"/>
          </p:nvPr>
        </p:nvSpPr>
        <p:spPr bwMode="auto">
          <a:xfrm>
            <a:off x="722313" y="4406900"/>
            <a:ext cx="7772400" cy="13620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NL" sz="3000" b="1" smtClean="0"/>
              <a:t>PARTIAL FACTORS: RESISTANCE AND LOAD FACTORS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4294967295"/>
          </p:nvPr>
        </p:nvSpPr>
        <p:spPr>
          <a:xfrm>
            <a:off x="269875" y="1701800"/>
            <a:ext cx="4038600" cy="452596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+mj-lt"/>
              </a:rPr>
              <a:t>Technical reports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+mj-lt"/>
              </a:rPr>
              <a:t>State-of-the-art reports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+mj-lt"/>
              </a:rPr>
              <a:t>Textbooks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+mj-lt"/>
              </a:rPr>
              <a:t>Manuals or guides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+mj-lt"/>
              </a:rPr>
              <a:t>Recommendations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smtClean="0">
                <a:solidFill>
                  <a:srgbClr val="002060"/>
                </a:solidFill>
                <a:latin typeface="+mj-lt"/>
              </a:rPr>
              <a:t>Model Codes</a:t>
            </a:r>
          </a:p>
        </p:txBody>
      </p:sp>
      <p:sp>
        <p:nvSpPr>
          <p:cNvPr id="75778" name="2 Marcador de contenido"/>
          <p:cNvSpPr txBox="1">
            <a:spLocks/>
          </p:cNvSpPr>
          <p:nvPr/>
        </p:nvSpPr>
        <p:spPr bwMode="auto">
          <a:xfrm>
            <a:off x="152400" y="-117475"/>
            <a:ext cx="91440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tabLst>
                <a:tab pos="808038" algn="l"/>
              </a:tabLst>
            </a:pP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RESULTS OF COMMISSIONS AND TASK GROUPS ARE PUBLISHED AS </a:t>
            </a:r>
            <a:r>
              <a:rPr lang="en-US" sz="28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24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BULLETINS</a:t>
            </a:r>
          </a:p>
        </p:txBody>
      </p:sp>
      <p:pic>
        <p:nvPicPr>
          <p:cNvPr id="15" name="8C8945EB-2887-4AD9-8DEA-5627528438EE" descr="7065D758-626F-4998-8E5B-77B8D491B1E8@epf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04067" y="1484785"/>
            <a:ext cx="2653367" cy="37646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</a:extLst>
        </p:spPr>
      </p:pic>
      <p:pic>
        <p:nvPicPr>
          <p:cNvPr id="16" name="FD2384DD-5369-4377-A4D8-C524A397C261" descr="038EF33A-0FBC-414B-9053-A76F21743F02@epf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60186" y="1484785"/>
            <a:ext cx="2660286" cy="37646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8" descr="sales ques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575" y="1557338"/>
            <a:ext cx="2433638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403" name="Text Box 19"/>
          <p:cNvSpPr txBox="1">
            <a:spLocks noChangeArrowheads="1"/>
          </p:cNvSpPr>
          <p:nvPr/>
        </p:nvSpPr>
        <p:spPr bwMode="auto">
          <a:xfrm>
            <a:off x="1303338" y="1916113"/>
            <a:ext cx="21605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sz="1500">
                <a:solidFill>
                  <a:srgbClr val="0A1E60"/>
                </a:solidFill>
              </a:rPr>
              <a:t>What is the amount of reinforcement?</a:t>
            </a:r>
            <a:r>
              <a:rPr lang="nl-NL" sz="1500">
                <a:solidFill>
                  <a:srgbClr val="0A1E60"/>
                </a:solidFill>
              </a:rPr>
              <a:t> </a:t>
            </a:r>
          </a:p>
        </p:txBody>
      </p:sp>
      <p:sp>
        <p:nvSpPr>
          <p:cNvPr id="144404" name="Text Box 20"/>
          <p:cNvSpPr txBox="1">
            <a:spLocks noChangeArrowheads="1"/>
          </p:cNvSpPr>
          <p:nvPr/>
        </p:nvSpPr>
        <p:spPr bwMode="auto">
          <a:xfrm>
            <a:off x="2817813" y="5084763"/>
            <a:ext cx="2159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GB" sz="1500">
                <a:solidFill>
                  <a:srgbClr val="0A1E60"/>
                </a:solidFill>
              </a:rPr>
              <a:t>Where is the reinforcement located?</a:t>
            </a:r>
            <a:r>
              <a:rPr lang="nl-NL" sz="1500">
                <a:solidFill>
                  <a:srgbClr val="0A1E60"/>
                </a:solidFill>
              </a:rPr>
              <a:t> </a:t>
            </a:r>
          </a:p>
        </p:txBody>
      </p:sp>
      <p:sp>
        <p:nvSpPr>
          <p:cNvPr id="144405" name="Text Box 21"/>
          <p:cNvSpPr txBox="1">
            <a:spLocks noChangeArrowheads="1"/>
          </p:cNvSpPr>
          <p:nvPr/>
        </p:nvSpPr>
        <p:spPr bwMode="auto">
          <a:xfrm>
            <a:off x="1143000" y="4005263"/>
            <a:ext cx="21605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GB" sz="1500">
                <a:solidFill>
                  <a:srgbClr val="0A1E60"/>
                </a:solidFill>
              </a:rPr>
              <a:t>What is the concrete strength?</a:t>
            </a:r>
            <a:r>
              <a:rPr lang="nl-NL" sz="1500">
                <a:solidFill>
                  <a:srgbClr val="0A1E60"/>
                </a:solidFill>
              </a:rPr>
              <a:t> </a:t>
            </a:r>
          </a:p>
        </p:txBody>
      </p:sp>
      <p:sp>
        <p:nvSpPr>
          <p:cNvPr id="144406" name="Text Box 22"/>
          <p:cNvSpPr txBox="1">
            <a:spLocks noChangeArrowheads="1"/>
          </p:cNvSpPr>
          <p:nvPr/>
        </p:nvSpPr>
        <p:spPr bwMode="auto">
          <a:xfrm>
            <a:off x="5354638" y="2349500"/>
            <a:ext cx="2159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GB" sz="1500">
                <a:solidFill>
                  <a:srgbClr val="0A1E60"/>
                </a:solidFill>
              </a:rPr>
              <a:t>What is the actual value of the concrete cover?</a:t>
            </a:r>
            <a:r>
              <a:rPr lang="nl-NL" sz="1500">
                <a:solidFill>
                  <a:srgbClr val="0A1E60"/>
                </a:solidFill>
              </a:rPr>
              <a:t> </a:t>
            </a:r>
          </a:p>
        </p:txBody>
      </p:sp>
      <p:sp>
        <p:nvSpPr>
          <p:cNvPr id="144408" name="Text Box 24"/>
          <p:cNvSpPr txBox="1">
            <a:spLocks noChangeArrowheads="1"/>
          </p:cNvSpPr>
          <p:nvPr/>
        </p:nvSpPr>
        <p:spPr bwMode="auto">
          <a:xfrm>
            <a:off x="1709738" y="2997200"/>
            <a:ext cx="221456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GB" sz="1500">
                <a:solidFill>
                  <a:srgbClr val="0A1E60"/>
                </a:solidFill>
              </a:rPr>
              <a:t>Were is the carbonation front located?</a:t>
            </a:r>
            <a:r>
              <a:rPr lang="nl-NL" sz="1500">
                <a:solidFill>
                  <a:srgbClr val="0A1E60"/>
                </a:solidFill>
              </a:rPr>
              <a:t> </a:t>
            </a:r>
          </a:p>
        </p:txBody>
      </p:sp>
      <p:sp>
        <p:nvSpPr>
          <p:cNvPr id="144409" name="Rectangle 25"/>
          <p:cNvSpPr>
            <a:spLocks noChangeArrowheads="1"/>
          </p:cNvSpPr>
          <p:nvPr/>
        </p:nvSpPr>
        <p:spPr bwMode="auto">
          <a:xfrm>
            <a:off x="5354638" y="4941888"/>
            <a:ext cx="16732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0" hangingPunct="0"/>
            <a:r>
              <a:rPr lang="en-GB" sz="1500">
                <a:solidFill>
                  <a:srgbClr val="0A1E60"/>
                </a:solidFill>
              </a:rPr>
              <a:t>Has corrosion already started?</a:t>
            </a:r>
            <a:r>
              <a:rPr lang="nl-NL" sz="1500">
                <a:solidFill>
                  <a:srgbClr val="0A1E60"/>
                </a:solidFill>
              </a:rPr>
              <a:t> </a:t>
            </a:r>
          </a:p>
        </p:txBody>
      </p:sp>
      <p:sp>
        <p:nvSpPr>
          <p:cNvPr id="144410" name="Rectangle 26"/>
          <p:cNvSpPr>
            <a:spLocks noChangeArrowheads="1"/>
          </p:cNvSpPr>
          <p:nvPr/>
        </p:nvSpPr>
        <p:spPr bwMode="auto">
          <a:xfrm>
            <a:off x="4652963" y="1155700"/>
            <a:ext cx="237648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57200" eaLnBrk="0" hangingPunct="0"/>
            <a:r>
              <a:rPr lang="en-GB" sz="1500">
                <a:solidFill>
                  <a:srgbClr val="0A1E60"/>
                </a:solidFill>
              </a:rPr>
              <a:t>What is the residual steel area in case of corrosion?</a:t>
            </a:r>
            <a:r>
              <a:rPr lang="nl-NL" sz="1500">
                <a:solidFill>
                  <a:srgbClr val="0A1E60"/>
                </a:solidFill>
              </a:rPr>
              <a:t> </a:t>
            </a:r>
          </a:p>
        </p:txBody>
      </p:sp>
      <p:sp>
        <p:nvSpPr>
          <p:cNvPr id="144414" name="Text Box 30"/>
          <p:cNvSpPr txBox="1">
            <a:spLocks noChangeArrowheads="1"/>
          </p:cNvSpPr>
          <p:nvPr/>
        </p:nvSpPr>
        <p:spPr bwMode="auto">
          <a:xfrm>
            <a:off x="5868988" y="3429000"/>
            <a:ext cx="17272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nl-BE" sz="1350" b="1">
                <a:solidFill>
                  <a:srgbClr val="FF0000"/>
                </a:solidFill>
                <a:latin typeface="+mn-lt"/>
              </a:rPr>
              <a:t>NO EXACT ANSWERS </a:t>
            </a:r>
            <a:br>
              <a:rPr lang="nl-BE" sz="1350" b="1">
                <a:solidFill>
                  <a:srgbClr val="FF0000"/>
                </a:solidFill>
                <a:latin typeface="+mn-lt"/>
              </a:rPr>
            </a:br>
            <a:r>
              <a:rPr lang="nl-BE" sz="1350" b="1">
                <a:solidFill>
                  <a:srgbClr val="FF0000"/>
                </a:solidFill>
                <a:latin typeface="+mn-lt"/>
              </a:rPr>
              <a:t>!!!</a:t>
            </a:r>
            <a:endParaRPr lang="nl-NL" sz="135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5114" name="Tijdelijke aanduiding voor dianummer 1"/>
          <p:cNvSpPr txBox="1">
            <a:spLocks noGrp="1"/>
          </p:cNvSpPr>
          <p:nvPr/>
        </p:nvSpPr>
        <p:spPr bwMode="auto">
          <a:xfrm>
            <a:off x="6351588" y="6238875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457200"/>
            <a:fld id="{72876A15-013A-43B6-8375-62259EB55E71}" type="slidenum">
              <a:rPr lang="nl-NL" sz="900">
                <a:solidFill>
                  <a:srgbClr val="FFFFFF"/>
                </a:solidFill>
              </a:rPr>
              <a:pPr algn="r" defTabSz="457200"/>
              <a:t>80</a:t>
            </a:fld>
            <a:r>
              <a:rPr lang="nl-NL" sz="9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168525" y="981075"/>
            <a:ext cx="2159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nl-BE" sz="1500">
                <a:solidFill>
                  <a:srgbClr val="0A1E60"/>
                </a:solidFill>
              </a:rPr>
              <a:t>Should we adjust the mechanical model?</a:t>
            </a:r>
            <a:endParaRPr lang="nl-NL" sz="1500">
              <a:solidFill>
                <a:srgbClr val="0A1E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403" grpId="0"/>
      <p:bldP spid="144404" grpId="0"/>
      <p:bldP spid="144405" grpId="0"/>
      <p:bldP spid="144406" grpId="0"/>
      <p:bldP spid="144408" grpId="0"/>
      <p:bldP spid="144409" grpId="0"/>
      <p:bldP spid="144410" grpId="0"/>
      <p:bldP spid="144414" grpId="0"/>
      <p:bldP spid="1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NL" smtClean="0"/>
              <a:t>FIB BULLETIN 80</a:t>
            </a:r>
            <a:endParaRPr lang="en-GB" smtClean="0"/>
          </a:p>
        </p:txBody>
      </p:sp>
      <p:sp>
        <p:nvSpPr>
          <p:cNvPr id="176130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425450" y="2327275"/>
            <a:ext cx="8301038" cy="4029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0" indent="0" algn="ctr" eaLnBrk="1" hangingPunct="1">
              <a:buFont typeface="Arial" charset="0"/>
              <a:buNone/>
            </a:pPr>
            <a:endParaRPr lang="en-GB" smtClean="0"/>
          </a:p>
        </p:txBody>
      </p:sp>
      <p:pic>
        <p:nvPicPr>
          <p:cNvPr id="176131" name="Afbeelding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2028825"/>
            <a:ext cx="5346700" cy="4832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84888" y="3295650"/>
            <a:ext cx="23209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01675" eaLnBrk="0" hangingPunct="0"/>
            <a:r>
              <a:rPr lang="nl-BE" sz="1200" b="1" i="1">
                <a:solidFill>
                  <a:srgbClr val="7F7F7F"/>
                </a:solidFill>
              </a:rPr>
              <a:t>fib </a:t>
            </a:r>
            <a:r>
              <a:rPr lang="nl-BE" sz="1200" b="1">
                <a:solidFill>
                  <a:srgbClr val="7F7F7F"/>
                </a:solidFill>
              </a:rPr>
              <a:t>bulletin 80 </a:t>
            </a:r>
          </a:p>
          <a:p>
            <a:pPr defTabSz="701675" eaLnBrk="0" hangingPunct="0"/>
            <a:r>
              <a:rPr lang="nl-BE" sz="1200" b="1">
                <a:solidFill>
                  <a:srgbClr val="7F7F7F"/>
                </a:solidFill>
              </a:rPr>
              <a:t>“</a:t>
            </a:r>
            <a:r>
              <a:rPr lang="en-US" sz="1200" b="1">
                <a:solidFill>
                  <a:srgbClr val="7F7F7F"/>
                </a:solidFill>
              </a:rPr>
              <a:t>Partial factor methods for existing concrete structures </a:t>
            </a:r>
            <a:r>
              <a:rPr lang="nl-BE" sz="1200" b="1">
                <a:solidFill>
                  <a:srgbClr val="7F7F7F"/>
                </a:solidFill>
              </a:rPr>
              <a:t>”  </a:t>
            </a:r>
          </a:p>
          <a:p>
            <a:pPr defTabSz="701675" eaLnBrk="0" hangingPunct="0"/>
            <a:endParaRPr lang="nl-BE" sz="1200" b="1">
              <a:solidFill>
                <a:srgbClr val="7F7F7F"/>
              </a:solidFill>
            </a:endParaRPr>
          </a:p>
          <a:p>
            <a:pPr defTabSz="701675" eaLnBrk="0" hangingPunct="0"/>
            <a:r>
              <a:rPr lang="nl-BE" sz="1200" b="1">
                <a:solidFill>
                  <a:srgbClr val="7F7F7F"/>
                </a:solidFill>
              </a:rPr>
              <a:t>Prepared by </a:t>
            </a:r>
            <a:r>
              <a:rPr lang="nl-BE" sz="1200" b="1" i="1">
                <a:solidFill>
                  <a:srgbClr val="7F7F7F"/>
                </a:solidFill>
              </a:rPr>
              <a:t>fib</a:t>
            </a:r>
            <a:r>
              <a:rPr lang="nl-BE" sz="1200" b="1">
                <a:solidFill>
                  <a:srgbClr val="7F7F7F"/>
                </a:solidFill>
              </a:rPr>
              <a:t> COM3, TG3.1</a:t>
            </a:r>
          </a:p>
          <a:p>
            <a:pPr defTabSz="701675" eaLnBrk="0" hangingPunct="0"/>
            <a:r>
              <a:rPr lang="nl-BE" sz="1200" b="1">
                <a:solidFill>
                  <a:srgbClr val="7F7F7F"/>
                </a:solidFill>
              </a:rPr>
              <a:t>Published 2017</a:t>
            </a:r>
            <a:endParaRPr lang="nl-NL" sz="1200" b="1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PARTIAL FACTOR METHOD FOR EXISTING STRUCTURES</a:t>
            </a:r>
          </a:p>
        </p:txBody>
      </p:sp>
      <p:sp>
        <p:nvSpPr>
          <p:cNvPr id="177154" name="Tijdelijke aanduiding voor inhoud 2"/>
          <p:cNvSpPr>
            <a:spLocks noGrp="1"/>
          </p:cNvSpPr>
          <p:nvPr>
            <p:ph idx="4294967295"/>
          </p:nvPr>
        </p:nvSpPr>
        <p:spPr bwMode="auto">
          <a:xfrm>
            <a:off x="1331913" y="2852738"/>
            <a:ext cx="6481762" cy="273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266700" indent="-266700" algn="ctr" eaLnBrk="1" hangingPunct="1">
              <a:buFont typeface="Wingdings" pitchFamily="2" charset="2"/>
              <a:buNone/>
            </a:pPr>
            <a:r>
              <a:rPr lang="nl-BE" sz="1800" b="1" i="1" smtClean="0"/>
              <a:t>Coherent</a:t>
            </a:r>
          </a:p>
          <a:p>
            <a:pPr marL="266700" indent="-266700" algn="ctr" eaLnBrk="1" hangingPunct="1">
              <a:buFont typeface="Wingdings" pitchFamily="2" charset="2"/>
              <a:buNone/>
            </a:pPr>
            <a:r>
              <a:rPr lang="nl-BE" sz="1800" b="1" i="1" smtClean="0"/>
              <a:t>Easy-to-use, graphical representation</a:t>
            </a:r>
          </a:p>
          <a:p>
            <a:pPr marL="266700" indent="-266700" algn="ctr" eaLnBrk="1" hangingPunct="1">
              <a:buFont typeface="Wingdings" pitchFamily="2" charset="2"/>
              <a:buNone/>
            </a:pPr>
            <a:r>
              <a:rPr lang="nl-BE" sz="1800" b="1" i="1" smtClean="0"/>
              <a:t>Straigthforward </a:t>
            </a:r>
          </a:p>
          <a:p>
            <a:pPr marL="266700" indent="-266700" algn="ctr" eaLnBrk="1" hangingPunct="1">
              <a:buFont typeface="Wingdings" pitchFamily="2" charset="2"/>
              <a:buNone/>
            </a:pPr>
            <a:r>
              <a:rPr lang="nl-BE" sz="1800" b="1" i="1" smtClean="0"/>
              <a:t>Compatible with the framework of the Eurocodes</a:t>
            </a:r>
          </a:p>
          <a:p>
            <a:pPr marL="266700" indent="-266700" algn="ctr" eaLnBrk="1" hangingPunct="1">
              <a:buFont typeface="Wingdings" pitchFamily="2" charset="2"/>
              <a:buNone/>
            </a:pPr>
            <a:r>
              <a:rPr lang="nl-BE" sz="1800" b="1" i="1" smtClean="0"/>
              <a:t>Enabling to account for alternative safety levels, remaining working life, reference period and additional information and not bound to specific choices for them</a:t>
            </a:r>
          </a:p>
          <a:p>
            <a:pPr marL="266700" indent="-266700" algn="ctr" eaLnBrk="1" hangingPunct="1">
              <a:buFont typeface="Wingdings" pitchFamily="2" charset="2"/>
              <a:buNone/>
            </a:pPr>
            <a:r>
              <a:rPr lang="nl-BE" sz="1800" b="1" i="1" smtClean="0"/>
              <a:t>Design value method and adjusted partial factor method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74" name="Object 14"/>
          <p:cNvGraphicFramePr>
            <a:graphicFrameLocks noChangeAspect="1"/>
          </p:cNvGraphicFramePr>
          <p:nvPr/>
        </p:nvGraphicFramePr>
        <p:xfrm>
          <a:off x="669925" y="2852738"/>
          <a:ext cx="1766888" cy="755650"/>
        </p:xfrm>
        <a:graphic>
          <a:graphicData uri="http://schemas.openxmlformats.org/presentationml/2006/ole">
            <p:oleObj spid="_x0000_s15374" name="Equation" r:id="rId3" imgW="1422360" imgH="457200" progId="Equation.3">
              <p:embed/>
            </p:oleObj>
          </a:graphicData>
        </a:graphic>
      </p:graphicFrame>
      <p:sp>
        <p:nvSpPr>
          <p:cNvPr id="15375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255713" y="933450"/>
            <a:ext cx="6481762" cy="10810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THE </a:t>
            </a:r>
            <a:r>
              <a:rPr lang="nl-BE" smtClean="0">
                <a:solidFill>
                  <a:srgbClr val="FF0000"/>
                </a:solidFill>
              </a:rPr>
              <a:t>D</a:t>
            </a:r>
            <a:r>
              <a:rPr lang="nl-BE" smtClean="0"/>
              <a:t>ESIGN </a:t>
            </a:r>
            <a:r>
              <a:rPr lang="nl-BE" smtClean="0">
                <a:solidFill>
                  <a:srgbClr val="FF0000"/>
                </a:solidFill>
              </a:rPr>
              <a:t>V</a:t>
            </a:r>
            <a:r>
              <a:rPr lang="nl-BE" smtClean="0"/>
              <a:t>ALUE </a:t>
            </a:r>
            <a:r>
              <a:rPr lang="nl-BE" smtClean="0">
                <a:solidFill>
                  <a:srgbClr val="FF0000"/>
                </a:solidFill>
              </a:rPr>
              <a:t>M</a:t>
            </a:r>
            <a:r>
              <a:rPr lang="nl-BE" smtClean="0"/>
              <a:t>ETHOD (DVM)</a:t>
            </a:r>
            <a:br>
              <a:rPr lang="nl-BE" smtClean="0"/>
            </a:br>
            <a:r>
              <a:rPr lang="nl-BE" sz="1500" smtClean="0"/>
              <a:t>PARTIAL FACTORS FOR MATERIAL PROPERTIES</a:t>
            </a:r>
          </a:p>
        </p:txBody>
      </p:sp>
      <p:sp>
        <p:nvSpPr>
          <p:cNvPr id="15376" name="Text Box 11"/>
          <p:cNvSpPr txBox="1">
            <a:spLocks noChangeArrowheads="1"/>
          </p:cNvSpPr>
          <p:nvPr/>
        </p:nvSpPr>
        <p:spPr bwMode="auto">
          <a:xfrm>
            <a:off x="609600" y="2427288"/>
            <a:ext cx="20939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nl-NL" sz="1500" b="1">
                <a:solidFill>
                  <a:srgbClr val="5F5F5F"/>
                </a:solidFill>
                <a:latin typeface="Arial Black" pitchFamily="34" charset="0"/>
                <a:sym typeface="Symbol" pitchFamily="18" charset="2"/>
              </a:rPr>
              <a:t>Model uncertainty</a:t>
            </a:r>
          </a:p>
        </p:txBody>
      </p:sp>
      <p:sp>
        <p:nvSpPr>
          <p:cNvPr id="10" name="Rechthoek 9"/>
          <p:cNvSpPr/>
          <p:nvPr/>
        </p:nvSpPr>
        <p:spPr>
          <a:xfrm>
            <a:off x="669925" y="1814513"/>
            <a:ext cx="1030288" cy="30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 err="1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GB" sz="1350" baseline="-25000" dirty="0" err="1">
                <a:solidFill>
                  <a:prstClr val="black"/>
                </a:solidFill>
                <a:latin typeface="+mn-lt"/>
              </a:rPr>
              <a:t>M</a:t>
            </a:r>
            <a:r>
              <a:rPr lang="en-GB" sz="1350" dirty="0">
                <a:solidFill>
                  <a:prstClr val="black"/>
                </a:solidFill>
                <a:latin typeface="+mn-lt"/>
              </a:rPr>
              <a:t> = </a:t>
            </a:r>
            <a:r>
              <a:rPr lang="en-GB" sz="1350" dirty="0" err="1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GB" sz="1350" baseline="-25000" dirty="0" err="1">
                <a:solidFill>
                  <a:prstClr val="black"/>
                </a:solidFill>
                <a:latin typeface="+mn-lt"/>
              </a:rPr>
              <a:t>Rd</a:t>
            </a: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GB" sz="1350" dirty="0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GB" sz="1350" baseline="-25000" dirty="0">
                <a:solidFill>
                  <a:prstClr val="black"/>
                </a:solidFill>
                <a:latin typeface="+mn-lt"/>
              </a:rPr>
              <a:t>m</a:t>
            </a:r>
            <a:r>
              <a:rPr lang="en-GB" sz="1350" dirty="0">
                <a:solidFill>
                  <a:prstClr val="black"/>
                </a:solidFill>
                <a:latin typeface="+mn-lt"/>
              </a:rPr>
              <a:t> </a:t>
            </a:r>
            <a:endParaRPr lang="nl-BE" sz="135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4988" y="3789363"/>
            <a:ext cx="29702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Also</a:t>
            </a: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 </a:t>
            </a: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available</a:t>
            </a: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 </a:t>
            </a: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for</a:t>
            </a:r>
            <a:endParaRPr lang="nl-NL" sz="1500" b="1" dirty="0">
              <a:solidFill>
                <a:srgbClr val="5F5F5F"/>
              </a:solidFill>
              <a:latin typeface="Arial Black"/>
              <a:sym typeface="Symbol" pitchFamily="18" charset="2"/>
            </a:endParaRPr>
          </a:p>
          <a:p>
            <a:pPr marL="257175" indent="-257175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permanent loads</a:t>
            </a:r>
          </a:p>
          <a:p>
            <a:pPr marL="257175" indent="-257175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variable</a:t>
            </a: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 loads: </a:t>
            </a:r>
            <a:b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</a:b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bending</a:t>
            </a: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, </a:t>
            </a: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axial</a:t>
            </a: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 load, </a:t>
            </a: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shear</a:t>
            </a:r>
            <a:endParaRPr lang="nl-NL" sz="1500" b="1" dirty="0">
              <a:solidFill>
                <a:srgbClr val="5F5F5F"/>
              </a:solidFill>
              <a:latin typeface="Arial Black"/>
              <a:sym typeface="Symbol" pitchFamily="18" charset="2"/>
            </a:endParaRPr>
          </a:p>
          <a:p>
            <a:pPr marL="257175" indent="-257175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both</a:t>
            </a: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 </a:t>
            </a: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for</a:t>
            </a: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 </a:t>
            </a: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favourable</a:t>
            </a: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 and </a:t>
            </a:r>
            <a:r>
              <a:rPr lang="nl-NL" sz="1500" b="1" dirty="0" err="1">
                <a:solidFill>
                  <a:srgbClr val="5F5F5F"/>
                </a:solidFill>
                <a:latin typeface="Arial Black"/>
                <a:sym typeface="Symbol" pitchFamily="18" charset="2"/>
              </a:rPr>
              <a:t>unfavourable</a:t>
            </a:r>
            <a:r>
              <a:rPr lang="nl-NL" sz="1500" b="1" dirty="0">
                <a:solidFill>
                  <a:srgbClr val="5F5F5F"/>
                </a:solidFill>
                <a:latin typeface="Arial Black"/>
                <a:sym typeface="Symbol" pitchFamily="18" charset="2"/>
              </a:rPr>
              <a:t> loads</a:t>
            </a:r>
          </a:p>
          <a:p>
            <a:pPr marL="257175" indent="-257175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nl-NL" sz="1500" b="1" dirty="0">
              <a:solidFill>
                <a:srgbClr val="5F5F5F"/>
              </a:solidFill>
              <a:latin typeface="Arial Black"/>
              <a:sym typeface="Symbol" pitchFamily="18" charset="2"/>
            </a:endParaRPr>
          </a:p>
        </p:txBody>
      </p:sp>
      <p:pic>
        <p:nvPicPr>
          <p:cNvPr id="15379" name="Afbeelding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3563" y="1776413"/>
            <a:ext cx="3748087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Rechte verbindingslijn met pijl 5"/>
          <p:cNvCxnSpPr>
            <a:cxnSpLocks/>
          </p:cNvCxnSpPr>
          <p:nvPr/>
        </p:nvCxnSpPr>
        <p:spPr>
          <a:xfrm flipV="1">
            <a:off x="3816350" y="3789363"/>
            <a:ext cx="1263650" cy="2246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>
            <a:cxnSpLocks/>
          </p:cNvCxnSpPr>
          <p:nvPr/>
        </p:nvCxnSpPr>
        <p:spPr>
          <a:xfrm flipV="1">
            <a:off x="3816350" y="5081588"/>
            <a:ext cx="1700213" cy="954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506663" y="6035675"/>
            <a:ext cx="29416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b="1" dirty="0" err="1">
                <a:solidFill>
                  <a:srgbClr val="FF0000"/>
                </a:solidFill>
                <a:latin typeface="Arial Black"/>
                <a:sym typeface="Symbol" pitchFamily="18" charset="2"/>
              </a:rPr>
              <a:t>Considerable</a:t>
            </a:r>
            <a:r>
              <a:rPr lang="nl-NL" sz="120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 </a:t>
            </a:r>
            <a:r>
              <a:rPr lang="nl-NL" sz="1200" b="1" dirty="0" err="1">
                <a:solidFill>
                  <a:srgbClr val="FF0000"/>
                </a:solidFill>
                <a:latin typeface="Arial Black"/>
                <a:sym typeface="Symbol" pitchFamily="18" charset="2"/>
              </a:rPr>
              <a:t>geometric</a:t>
            </a:r>
            <a:r>
              <a:rPr lang="nl-NL" sz="120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 </a:t>
            </a:r>
            <a:r>
              <a:rPr lang="nl-NL" sz="1200" b="1" dirty="0" err="1">
                <a:solidFill>
                  <a:srgbClr val="FF0000"/>
                </a:solidFill>
                <a:latin typeface="Arial Black"/>
                <a:sym typeface="Symbol" pitchFamily="18" charset="2"/>
              </a:rPr>
              <a:t>uncertainties</a:t>
            </a:r>
            <a:r>
              <a:rPr lang="nl-NL" sz="120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 </a:t>
            </a:r>
            <a:br>
              <a:rPr lang="nl-NL" sz="120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</a:br>
            <a:r>
              <a:rPr lang="nl-NL" sz="120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(</a:t>
            </a:r>
            <a:r>
              <a:rPr lang="nl-NL" sz="1200" b="1" dirty="0" err="1">
                <a:solidFill>
                  <a:srgbClr val="FF0000"/>
                </a:solidFill>
                <a:latin typeface="Arial Black"/>
                <a:sym typeface="Symbol" pitchFamily="18" charset="2"/>
              </a:rPr>
              <a:t>lack</a:t>
            </a:r>
            <a:r>
              <a:rPr lang="nl-NL" sz="120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 of </a:t>
            </a:r>
            <a:r>
              <a:rPr lang="nl-NL" sz="1200" b="1" dirty="0" err="1">
                <a:solidFill>
                  <a:srgbClr val="FF0000"/>
                </a:solidFill>
                <a:latin typeface="Arial Black"/>
                <a:sym typeface="Symbol" pitchFamily="18" charset="2"/>
              </a:rPr>
              <a:t>drawings</a:t>
            </a:r>
            <a:r>
              <a:rPr lang="nl-NL" sz="120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, …)</a:t>
            </a:r>
          </a:p>
          <a:p>
            <a:pPr marL="257175" indent="-257175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nl-NL" sz="1200" b="1" dirty="0">
              <a:solidFill>
                <a:srgbClr val="5F5F5F"/>
              </a:solidFill>
              <a:latin typeface="Arial Black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9" name="Afbeelding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5" y="1955800"/>
            <a:ext cx="344963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THE </a:t>
            </a:r>
            <a:r>
              <a:rPr lang="nl-BE" smtClean="0">
                <a:solidFill>
                  <a:srgbClr val="FF0000"/>
                </a:solidFill>
              </a:rPr>
              <a:t>D</a:t>
            </a:r>
            <a:r>
              <a:rPr lang="nl-BE" smtClean="0"/>
              <a:t>ESIGN </a:t>
            </a:r>
            <a:r>
              <a:rPr lang="nl-BE" smtClean="0">
                <a:solidFill>
                  <a:srgbClr val="FF0000"/>
                </a:solidFill>
              </a:rPr>
              <a:t>V</a:t>
            </a:r>
            <a:r>
              <a:rPr lang="nl-BE" smtClean="0"/>
              <a:t>ALUE </a:t>
            </a:r>
            <a:r>
              <a:rPr lang="nl-BE" smtClean="0">
                <a:solidFill>
                  <a:srgbClr val="FF0000"/>
                </a:solidFill>
              </a:rPr>
              <a:t>M</a:t>
            </a:r>
            <a:r>
              <a:rPr lang="nl-BE" smtClean="0"/>
              <a:t>ETHOD (DVM)</a:t>
            </a:r>
            <a:br>
              <a:rPr lang="nl-BE" smtClean="0"/>
            </a:br>
            <a:r>
              <a:rPr lang="nl-BE" sz="1500" smtClean="0"/>
              <a:t>PARTIAL FACTORS FOR MATERIAL PROPERTIES</a:t>
            </a:r>
          </a:p>
        </p:txBody>
      </p:sp>
      <p:sp>
        <p:nvSpPr>
          <p:cNvPr id="371714" name="Rectangle 2"/>
          <p:cNvSpPr>
            <a:spLocks noChangeArrowheads="1"/>
          </p:cNvSpPr>
          <p:nvPr/>
        </p:nvSpPr>
        <p:spPr bwMode="auto">
          <a:xfrm>
            <a:off x="1143000" y="90488"/>
            <a:ext cx="138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black"/>
              </a:solidFill>
              <a:latin typeface="+mn-lt"/>
            </a:endParaRPr>
          </a:p>
        </p:txBody>
      </p:sp>
      <p:graphicFrame>
        <p:nvGraphicFramePr>
          <p:cNvPr id="16398" name="Object 14"/>
          <p:cNvGraphicFramePr>
            <a:graphicFrameLocks noChangeAspect="1"/>
          </p:cNvGraphicFramePr>
          <p:nvPr/>
        </p:nvGraphicFramePr>
        <p:xfrm>
          <a:off x="501650" y="3475038"/>
          <a:ext cx="2598738" cy="749300"/>
        </p:xfrm>
        <a:graphic>
          <a:graphicData uri="http://schemas.openxmlformats.org/presentationml/2006/ole">
            <p:oleObj spid="_x0000_s16398" name="Equation" r:id="rId4" imgW="1981080" imgH="431640" progId="Equation.3">
              <p:embed/>
            </p:oleObj>
          </a:graphicData>
        </a:graphic>
      </p:graphicFrame>
      <p:sp>
        <p:nvSpPr>
          <p:cNvPr id="16402" name="Text Box 11"/>
          <p:cNvSpPr txBox="1">
            <a:spLocks noChangeArrowheads="1"/>
          </p:cNvSpPr>
          <p:nvPr/>
        </p:nvSpPr>
        <p:spPr bwMode="auto">
          <a:xfrm>
            <a:off x="482600" y="2827338"/>
            <a:ext cx="10652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nl-NL" sz="1500" b="1">
                <a:solidFill>
                  <a:srgbClr val="5F5F5F"/>
                </a:solidFill>
                <a:latin typeface="Arial Black" pitchFamily="34" charset="0"/>
                <a:sym typeface="Symbol" pitchFamily="18" charset="2"/>
              </a:rPr>
              <a:t>LN distr.</a:t>
            </a:r>
          </a:p>
        </p:txBody>
      </p:sp>
      <p:sp>
        <p:nvSpPr>
          <p:cNvPr id="15" name="Rechthoek 14"/>
          <p:cNvSpPr/>
          <p:nvPr/>
        </p:nvSpPr>
        <p:spPr>
          <a:xfrm>
            <a:off x="482600" y="4387850"/>
            <a:ext cx="1028700" cy="30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 err="1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GB" sz="1350" baseline="-25000" dirty="0" err="1">
                <a:solidFill>
                  <a:prstClr val="black"/>
                </a:solidFill>
                <a:latin typeface="+mn-lt"/>
              </a:rPr>
              <a:t>M</a:t>
            </a:r>
            <a:r>
              <a:rPr lang="en-GB" sz="1350" dirty="0">
                <a:solidFill>
                  <a:prstClr val="black"/>
                </a:solidFill>
                <a:latin typeface="+mn-lt"/>
              </a:rPr>
              <a:t> = </a:t>
            </a:r>
            <a:r>
              <a:rPr lang="en-GB" sz="1350" dirty="0" err="1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GB" sz="1350" baseline="-25000" dirty="0" err="1">
                <a:solidFill>
                  <a:prstClr val="black"/>
                </a:solidFill>
                <a:latin typeface="+mn-lt"/>
              </a:rPr>
              <a:t>Rd</a:t>
            </a: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GB" sz="1350" dirty="0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GB" sz="1350" baseline="-25000" dirty="0">
                <a:solidFill>
                  <a:prstClr val="black"/>
                </a:solidFill>
                <a:latin typeface="+mn-lt"/>
              </a:rPr>
              <a:t>m</a:t>
            </a:r>
            <a:r>
              <a:rPr lang="en-GB" sz="1350" dirty="0">
                <a:solidFill>
                  <a:prstClr val="black"/>
                </a:solidFill>
                <a:latin typeface="+mn-lt"/>
              </a:rPr>
              <a:t> </a:t>
            </a:r>
            <a:endParaRPr lang="nl-BE" sz="135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" name="Ovaal 15"/>
          <p:cNvSpPr/>
          <p:nvPr/>
        </p:nvSpPr>
        <p:spPr>
          <a:xfrm>
            <a:off x="6831013" y="6092825"/>
            <a:ext cx="514350" cy="50482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Afbeelding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3838" y="1700213"/>
            <a:ext cx="5967412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4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DVM: PARTIAL FACTORS FOR PERMANENT ACTIONS </a:t>
            </a:r>
          </a:p>
        </p:txBody>
      </p:sp>
      <p:sp>
        <p:nvSpPr>
          <p:cNvPr id="5" name="Rechthoek 4"/>
          <p:cNvSpPr/>
          <p:nvPr/>
        </p:nvSpPr>
        <p:spPr>
          <a:xfrm>
            <a:off x="595313" y="2824163"/>
            <a:ext cx="1106487" cy="30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 err="1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GB" sz="1350" baseline="-25000" dirty="0" err="1">
                <a:solidFill>
                  <a:prstClr val="black"/>
                </a:solidFill>
                <a:latin typeface="+mn-lt"/>
              </a:rPr>
              <a:t>G</a:t>
            </a:r>
            <a:r>
              <a:rPr lang="en-GB" sz="1350" dirty="0">
                <a:solidFill>
                  <a:prstClr val="black"/>
                </a:solidFill>
                <a:latin typeface="+mn-lt"/>
              </a:rPr>
              <a:t> = </a:t>
            </a:r>
            <a:r>
              <a:rPr lang="en-GB" sz="1350" dirty="0" err="1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GB" sz="1350" baseline="-25000" dirty="0" err="1">
                <a:solidFill>
                  <a:prstClr val="black"/>
                </a:solidFill>
                <a:latin typeface="+mn-lt"/>
              </a:rPr>
              <a:t>Ed,G</a:t>
            </a:r>
            <a:r>
              <a:rPr lang="en-GB" sz="135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GB" sz="1350" dirty="0" err="1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GB" sz="1350" baseline="-25000" dirty="0" err="1">
                <a:solidFill>
                  <a:prstClr val="black"/>
                </a:solidFill>
                <a:latin typeface="+mn-lt"/>
              </a:rPr>
              <a:t>g</a:t>
            </a:r>
            <a:r>
              <a:rPr lang="en-GB" sz="1350" dirty="0">
                <a:solidFill>
                  <a:prstClr val="black"/>
                </a:solidFill>
                <a:latin typeface="+mn-lt"/>
              </a:rPr>
              <a:t> </a:t>
            </a:r>
            <a:endParaRPr lang="nl-BE" sz="135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Ovaal 6"/>
          <p:cNvSpPr/>
          <p:nvPr/>
        </p:nvSpPr>
        <p:spPr>
          <a:xfrm>
            <a:off x="6438900" y="5803900"/>
            <a:ext cx="1241425" cy="5762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dirty="0">
                <a:solidFill>
                  <a:prstClr val="white"/>
                </a:solidFill>
              </a:rPr>
              <a:t>²</a:t>
            </a:r>
          </a:p>
        </p:txBody>
      </p:sp>
      <p:sp>
        <p:nvSpPr>
          <p:cNvPr id="8" name="Ovaal 7"/>
          <p:cNvSpPr/>
          <p:nvPr/>
        </p:nvSpPr>
        <p:spPr>
          <a:xfrm>
            <a:off x="3306763" y="5807075"/>
            <a:ext cx="1403350" cy="5762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3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THE </a:t>
            </a:r>
            <a:r>
              <a:rPr lang="nl-BE" smtClean="0">
                <a:solidFill>
                  <a:srgbClr val="CCCC00"/>
                </a:solidFill>
              </a:rPr>
              <a:t>A</a:t>
            </a:r>
            <a:r>
              <a:rPr lang="nl-BE" smtClean="0"/>
              <a:t>DJUSTED </a:t>
            </a:r>
            <a:r>
              <a:rPr lang="nl-BE" smtClean="0">
                <a:solidFill>
                  <a:srgbClr val="CCCC00"/>
                </a:solidFill>
              </a:rPr>
              <a:t>P</a:t>
            </a:r>
            <a:r>
              <a:rPr lang="nl-BE" smtClean="0"/>
              <a:t>ARTIAL </a:t>
            </a:r>
            <a:r>
              <a:rPr lang="nl-BE" smtClean="0">
                <a:solidFill>
                  <a:srgbClr val="CCCC00"/>
                </a:solidFill>
              </a:rPr>
              <a:t>F</a:t>
            </a:r>
            <a:r>
              <a:rPr lang="nl-BE" smtClean="0"/>
              <a:t>ACTOR </a:t>
            </a:r>
            <a:r>
              <a:rPr lang="nl-BE" smtClean="0">
                <a:solidFill>
                  <a:srgbClr val="CCCC00"/>
                </a:solidFill>
              </a:rPr>
              <a:t>M</a:t>
            </a:r>
            <a:r>
              <a:rPr lang="nl-BE" smtClean="0"/>
              <a:t>ETHOD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816350" y="3500438"/>
            <a:ext cx="1403350" cy="300037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>
                <a:solidFill>
                  <a:srgbClr val="FFFF00"/>
                </a:solidFill>
                <a:latin typeface="+mn-lt"/>
              </a:rPr>
              <a:t>APFM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3330575" y="2565400"/>
            <a:ext cx="539750" cy="79216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4518025" y="2492375"/>
            <a:ext cx="0" cy="86518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 flipH="1">
            <a:off x="5111750" y="2565400"/>
            <a:ext cx="647700" cy="79216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/>
          <p:nvPr/>
        </p:nvCxnSpPr>
        <p:spPr>
          <a:xfrm>
            <a:off x="4518025" y="4149725"/>
            <a:ext cx="0" cy="863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2951163" y="1989138"/>
            <a:ext cx="541337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 err="1">
                <a:solidFill>
                  <a:srgbClr val="C00000"/>
                </a:solidFill>
                <a:latin typeface="Symbol" pitchFamily="18" charset="2"/>
              </a:rPr>
              <a:t>b</a:t>
            </a:r>
            <a:r>
              <a:rPr lang="nl-BE" sz="1350" b="1" baseline="-25000" dirty="0" err="1">
                <a:solidFill>
                  <a:srgbClr val="C00000"/>
                </a:solidFill>
                <a:latin typeface="Arial Black"/>
              </a:rPr>
              <a:t>t</a:t>
            </a:r>
            <a:endParaRPr lang="nl-BE" sz="1350" b="1" baseline="-25000" dirty="0">
              <a:solidFill>
                <a:srgbClr val="C00000"/>
              </a:solidFill>
              <a:latin typeface="Arial Black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4248150" y="1989138"/>
            <a:ext cx="539750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 err="1">
                <a:solidFill>
                  <a:srgbClr val="C00000"/>
                </a:solidFill>
                <a:latin typeface="Arial Black"/>
              </a:rPr>
              <a:t>t</a:t>
            </a:r>
            <a:r>
              <a:rPr lang="nl-BE" sz="1350" b="1" baseline="-25000" dirty="0" err="1">
                <a:solidFill>
                  <a:srgbClr val="C00000"/>
                </a:solidFill>
                <a:latin typeface="Arial Black"/>
              </a:rPr>
              <a:t>r</a:t>
            </a:r>
            <a:endParaRPr lang="nl-BE" sz="1350" b="1" baseline="-25000" dirty="0">
              <a:solidFill>
                <a:srgbClr val="C00000"/>
              </a:solidFill>
              <a:latin typeface="Arial Black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5597525" y="1989138"/>
            <a:ext cx="541338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baseline="-25000" dirty="0" err="1">
                <a:solidFill>
                  <a:srgbClr val="C00000"/>
                </a:solidFill>
                <a:latin typeface="Arial Black"/>
              </a:rPr>
              <a:t>Vx</a:t>
            </a:r>
            <a:endParaRPr lang="nl-BE" sz="1350" b="1" baseline="-25000" dirty="0">
              <a:solidFill>
                <a:srgbClr val="C00000"/>
              </a:solidFill>
              <a:latin typeface="Arial Black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5597525" y="5230813"/>
            <a:ext cx="3216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  <a:defRPr/>
            </a:pPr>
            <a:r>
              <a:rPr lang="nl-BE" sz="1350" b="1" dirty="0">
                <a:solidFill>
                  <a:srgbClr val="5F5F5F"/>
                </a:solidFill>
                <a:latin typeface="+mn-lt"/>
                <a:sym typeface="Wingdings" pitchFamily="2" charset="2"/>
              </a:rPr>
              <a:t> </a:t>
            </a:r>
            <a:r>
              <a:rPr lang="nl-BE" sz="1350" b="1" dirty="0" err="1">
                <a:solidFill>
                  <a:srgbClr val="5F5F5F"/>
                </a:solidFill>
                <a:latin typeface="+mn-lt"/>
                <a:sym typeface="Wingdings" pitchFamily="2" charset="2"/>
              </a:rPr>
              <a:t>always</a:t>
            </a:r>
            <a:r>
              <a:rPr lang="nl-BE" sz="1350" b="1" dirty="0">
                <a:solidFill>
                  <a:srgbClr val="5F5F5F"/>
                </a:solidFill>
                <a:latin typeface="+mn-lt"/>
                <a:sym typeface="Wingdings" pitchFamily="2" charset="2"/>
              </a:rPr>
              <a:t> </a:t>
            </a:r>
            <a:r>
              <a:rPr lang="nl-BE" sz="1350" b="1" dirty="0" err="1">
                <a:solidFill>
                  <a:srgbClr val="5F5F5F"/>
                </a:solidFill>
                <a:latin typeface="+mn-lt"/>
                <a:sym typeface="Wingdings" pitchFamily="2" charset="2"/>
              </a:rPr>
              <a:t>relative</a:t>
            </a:r>
            <a:r>
              <a:rPr lang="nl-BE" sz="1350" b="1" dirty="0">
                <a:solidFill>
                  <a:srgbClr val="5F5F5F"/>
                </a:solidFill>
                <a:latin typeface="+mn-lt"/>
                <a:sym typeface="Wingdings" pitchFamily="2" charset="2"/>
              </a:rPr>
              <a:t> </a:t>
            </a:r>
            <a:r>
              <a:rPr lang="nl-BE" sz="1350" b="1" dirty="0" err="1">
                <a:solidFill>
                  <a:srgbClr val="5F5F5F"/>
                </a:solidFill>
                <a:latin typeface="+mn-lt"/>
                <a:sym typeface="Wingdings" pitchFamily="2" charset="2"/>
              </a:rPr>
              <a:t>to</a:t>
            </a:r>
            <a:r>
              <a:rPr lang="nl-BE" sz="1350" b="1" dirty="0">
                <a:solidFill>
                  <a:srgbClr val="5F5F5F"/>
                </a:solidFill>
                <a:latin typeface="+mn-lt"/>
                <a:sym typeface="Wingdings" pitchFamily="2" charset="2"/>
              </a:rPr>
              <a:t> EC/MC </a:t>
            </a:r>
            <a:r>
              <a:rPr lang="nl-BE" sz="1350" b="1" dirty="0" err="1">
                <a:solidFill>
                  <a:srgbClr val="5F5F5F"/>
                </a:solidFill>
                <a:latin typeface="+mn-lt"/>
                <a:sym typeface="Wingdings" pitchFamily="2" charset="2"/>
              </a:rPr>
              <a:t>for</a:t>
            </a:r>
            <a:r>
              <a:rPr lang="nl-BE" sz="1350" b="1" dirty="0">
                <a:solidFill>
                  <a:srgbClr val="5F5F5F"/>
                </a:solidFill>
                <a:latin typeface="+mn-lt"/>
                <a:sym typeface="Wingdings" pitchFamily="2" charset="2"/>
              </a:rPr>
              <a:t> new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  <a:defRPr/>
            </a:pPr>
            <a:r>
              <a:rPr lang="nl-BE" sz="1350" b="1" dirty="0">
                <a:solidFill>
                  <a:srgbClr val="5F5F5F"/>
                </a:solidFill>
                <a:latin typeface="+mn-lt"/>
                <a:sym typeface="Wingdings" pitchFamily="2" charset="2"/>
              </a:rPr>
              <a:t> </a:t>
            </a:r>
            <a:r>
              <a:rPr lang="nl-BE" sz="1350" b="1" dirty="0" err="1">
                <a:solidFill>
                  <a:srgbClr val="5F5F5F"/>
                </a:solidFill>
                <a:latin typeface="+mn-lt"/>
                <a:sym typeface="Wingdings" pitchFamily="2" charset="2"/>
              </a:rPr>
              <a:t>fully</a:t>
            </a:r>
            <a:r>
              <a:rPr lang="nl-BE" sz="1350" b="1" dirty="0">
                <a:solidFill>
                  <a:srgbClr val="5F5F5F"/>
                </a:solidFill>
                <a:latin typeface="+mn-lt"/>
                <a:sym typeface="Wingdings" pitchFamily="2" charset="2"/>
              </a:rPr>
              <a:t> compatible</a:t>
            </a:r>
            <a:endParaRPr lang="nl-BE" sz="1350" b="1" dirty="0">
              <a:solidFill>
                <a:srgbClr val="5F5F5F"/>
              </a:solidFill>
              <a:latin typeface="+mn-lt"/>
              <a:sym typeface="Symbol" pitchFamily="18" charset="2"/>
            </a:endParaRPr>
          </a:p>
        </p:txBody>
      </p:sp>
      <p:graphicFrame>
        <p:nvGraphicFramePr>
          <p:cNvPr id="17422" name="Object 14"/>
          <p:cNvGraphicFramePr>
            <a:graphicFrameLocks noChangeAspect="1"/>
          </p:cNvGraphicFramePr>
          <p:nvPr/>
        </p:nvGraphicFramePr>
        <p:xfrm>
          <a:off x="3595688" y="5084763"/>
          <a:ext cx="1893887" cy="865187"/>
        </p:xfrm>
        <a:graphic>
          <a:graphicData uri="http://schemas.openxmlformats.org/presentationml/2006/ole">
            <p:oleObj spid="_x0000_s17422" name="Vergelijking" r:id="rId3" imgW="875920" imgH="304668" progId="Equation.3">
              <p:embed/>
            </p:oleObj>
          </a:graphicData>
        </a:graphic>
      </p:graphicFrame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>
            <a:off x="339725" y="1892300"/>
            <a:ext cx="2395538" cy="353853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where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Symbol" pitchFamily="18" charset="2"/>
                <a:sym typeface="Symbol" pitchFamily="18" charset="2"/>
              </a:rPr>
              <a:t>w</a:t>
            </a:r>
            <a:r>
              <a:rPr lang="nl-BE" sz="1400" b="1" baseline="-25000" dirty="0" err="1">
                <a:solidFill>
                  <a:srgbClr val="5F5F5F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(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the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so-called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adjustment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factor)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should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be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able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to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incorporate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400" b="1" dirty="0">
              <a:solidFill>
                <a:srgbClr val="5F5F5F"/>
              </a:solidFill>
              <a:latin typeface="+mn-lt"/>
              <a:sym typeface="Symbol" pitchFamily="18" charset="2"/>
            </a:endParaRPr>
          </a:p>
          <a:p>
            <a:pPr marL="133350" indent="-13335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5F5F5F"/>
                </a:solidFill>
                <a:latin typeface="Symbol" pitchFamily="18" charset="2"/>
                <a:sym typeface="Symbol" pitchFamily="18" charset="2"/>
              </a:rPr>
              <a:t>-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alternative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target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reliability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levels (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economic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considerations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)</a:t>
            </a:r>
          </a:p>
          <a:p>
            <a:pPr marL="133350" indent="-1333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nl-BE" sz="1400" b="1" dirty="0">
              <a:solidFill>
                <a:srgbClr val="5F5F5F"/>
              </a:solidFill>
              <a:latin typeface="+mn-lt"/>
              <a:sym typeface="Symbol" pitchFamily="18" charset="2"/>
            </a:endParaRPr>
          </a:p>
          <a:p>
            <a:pPr marL="133350" indent="-13335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5F5F5F"/>
                </a:solidFill>
                <a:latin typeface="Symbol" pitchFamily="18" charset="2"/>
                <a:sym typeface="Symbol" pitchFamily="18" charset="2"/>
              </a:rPr>
              <a:t>-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updated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information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with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respect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to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the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uncertainty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of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distributional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characteristics</a:t>
            </a:r>
            <a:endParaRPr lang="nl-BE" sz="1400" b="1" dirty="0">
              <a:solidFill>
                <a:srgbClr val="5F5F5F"/>
              </a:solidFill>
              <a:latin typeface="+mn-lt"/>
              <a:sym typeface="Symbol" pitchFamily="18" charset="2"/>
            </a:endParaRPr>
          </a:p>
          <a:p>
            <a:pPr marL="133350" indent="-1333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nl-BE" sz="1400" b="1" dirty="0">
              <a:solidFill>
                <a:srgbClr val="5F5F5F"/>
              </a:solidFill>
              <a:latin typeface="Symbol" pitchFamily="18" charset="2"/>
              <a:sym typeface="Symbol" pitchFamily="18" charset="2"/>
            </a:endParaRPr>
          </a:p>
          <a:p>
            <a:pPr marL="133350" indent="-13335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400" b="1" dirty="0">
                <a:solidFill>
                  <a:srgbClr val="5F5F5F"/>
                </a:solidFill>
                <a:latin typeface="Symbol" pitchFamily="18" charset="2"/>
                <a:sym typeface="Symbol" pitchFamily="18" charset="2"/>
              </a:rPr>
              <a:t>- </a:t>
            </a:r>
            <a:r>
              <a:rPr lang="nl-BE" sz="1400" b="1" dirty="0" err="1">
                <a:solidFill>
                  <a:srgbClr val="5F5F5F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nl-BE" sz="1400" b="1" baseline="-25000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X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is </a:t>
            </a:r>
            <a:r>
              <a:rPr lang="nl-BE" sz="1400" b="1" dirty="0" err="1">
                <a:solidFill>
                  <a:srgbClr val="5F5F5F"/>
                </a:solidFill>
                <a:latin typeface="+mn-lt"/>
                <a:sym typeface="Symbol" pitchFamily="18" charset="2"/>
              </a:rPr>
              <a:t>for</a:t>
            </a:r>
            <a:r>
              <a:rPr lang="nl-BE" sz="1400" b="1" dirty="0">
                <a:solidFill>
                  <a:srgbClr val="5F5F5F"/>
                </a:solidFill>
                <a:latin typeface="+mn-lt"/>
                <a:sym typeface="Symbol" pitchFamily="18" charset="2"/>
              </a:rPr>
              <a:t> new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APFM: ADJUSTMENT FACTORS FOR MATERIAL PROPERTIES</a:t>
            </a:r>
            <a:endParaRPr lang="en-GB" smtClean="0"/>
          </a:p>
        </p:txBody>
      </p:sp>
      <p:pic>
        <p:nvPicPr>
          <p:cNvPr id="185346" name="Afbeelding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5413" y="1844675"/>
            <a:ext cx="46783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Rechthoek 4"/>
          <p:cNvSpPr>
            <a:spLocks noChangeArrowheads="1"/>
          </p:cNvSpPr>
          <p:nvPr/>
        </p:nvSpPr>
        <p:spPr bwMode="auto">
          <a:xfrm>
            <a:off x="5689600" y="1773238"/>
            <a:ext cx="2660650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500" baseline="-25000">
                <a:solidFill>
                  <a:srgbClr val="000000"/>
                </a:solidFill>
              </a:rPr>
              <a:t>R</a:t>
            </a:r>
            <a:r>
              <a:rPr lang="en-US" sz="1500">
                <a:solidFill>
                  <a:srgbClr val="000000"/>
                </a:solidFill>
              </a:rPr>
              <a:t> = 0.8, </a:t>
            </a:r>
            <a:r>
              <a:rPr lang="en-US" sz="150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500">
                <a:solidFill>
                  <a:srgbClr val="000000"/>
                </a:solidFill>
              </a:rPr>
              <a:t>’ = 3.8, </a:t>
            </a:r>
            <a:r>
              <a:rPr lang="en-US" sz="1500">
                <a:solidFill>
                  <a:srgbClr val="000000"/>
                </a:solidFill>
                <a:latin typeface="Arial Black" pitchFamily="34" charset="0"/>
              </a:rPr>
              <a:t>V</a:t>
            </a:r>
            <a:r>
              <a:rPr lang="en-US" sz="1500" baseline="-25000">
                <a:solidFill>
                  <a:srgbClr val="000000"/>
                </a:solidFill>
              </a:rPr>
              <a:t>x</a:t>
            </a:r>
            <a:r>
              <a:rPr lang="en-US" sz="1500">
                <a:solidFill>
                  <a:srgbClr val="000000"/>
                </a:solidFill>
              </a:rPr>
              <a:t>”/ V</a:t>
            </a:r>
            <a:r>
              <a:rPr lang="en-US" sz="1500" baseline="-25000">
                <a:solidFill>
                  <a:srgbClr val="000000"/>
                </a:solidFill>
              </a:rPr>
              <a:t>x</a:t>
            </a:r>
            <a:r>
              <a:rPr lang="en-US" sz="1500">
                <a:solidFill>
                  <a:srgbClr val="000000"/>
                </a:solidFill>
              </a:rPr>
              <a:t>’ = 1</a:t>
            </a:r>
            <a:endParaRPr lang="nl-BE" sz="1500">
              <a:solidFill>
                <a:srgbClr val="000000"/>
              </a:solidFill>
            </a:endParaRPr>
          </a:p>
        </p:txBody>
      </p:sp>
      <p:cxnSp>
        <p:nvCxnSpPr>
          <p:cNvPr id="6" name="Rechte verbindingslijn 6">
            <a:extLst>
              <a:ext uri="{FF2B5EF4-FFF2-40B4-BE49-F238E27FC236}"/>
            </a:extLst>
          </p:cNvPr>
          <p:cNvCxnSpPr/>
          <p:nvPr/>
        </p:nvCxnSpPr>
        <p:spPr>
          <a:xfrm rot="5400000">
            <a:off x="5275262" y="4976813"/>
            <a:ext cx="1800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8">
            <a:extLst>
              <a:ext uri="{FF2B5EF4-FFF2-40B4-BE49-F238E27FC236}"/>
            </a:extLst>
          </p:cNvPr>
          <p:cNvCxnSpPr/>
          <p:nvPr/>
        </p:nvCxnSpPr>
        <p:spPr>
          <a:xfrm flipH="1">
            <a:off x="3421063" y="4076700"/>
            <a:ext cx="2754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 rot="21067426">
            <a:off x="4352925" y="3249613"/>
            <a:ext cx="22399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 Black"/>
                <a:sym typeface="Symbol" pitchFamily="18" charset="2"/>
              </a:rPr>
              <a:t>V</a:t>
            </a: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sym typeface="Symbol" pitchFamily="18" charset="2"/>
              </a:rPr>
              <a:t>’ </a:t>
            </a: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/>
                <a:sym typeface="Symbol" pitchFamily="18" charset="2"/>
              </a:rPr>
              <a:t>↓ </a:t>
            </a: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/>
                <a:sym typeface="Wingdings" pitchFamily="2" charset="2"/>
              </a:rPr>
              <a:t> </a:t>
            </a:r>
            <a:r>
              <a:rPr lang="nl-NL" sz="135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/>
                <a:sym typeface="Wingdings" pitchFamily="2" charset="2"/>
              </a:rPr>
              <a:t>reduced</a:t>
            </a: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/>
                <a:sym typeface="Wingdings" pitchFamily="2" charset="2"/>
              </a:rPr>
              <a:t> </a:t>
            </a:r>
            <a:r>
              <a:rPr lang="nl-NL" sz="135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/>
                <a:sym typeface="Wingdings" pitchFamily="2" charset="2"/>
              </a:rPr>
              <a:t>influence</a:t>
            </a:r>
            <a:endParaRPr lang="nl-NL" sz="1350" b="1" baseline="-250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sym typeface="Symbol" pitchFamily="18" charset="2"/>
            </a:endParaRPr>
          </a:p>
        </p:txBody>
      </p:sp>
      <p:sp>
        <p:nvSpPr>
          <p:cNvPr id="9" name="Gekromde PIJL-LINKS 9">
            <a:extLst>
              <a:ext uri="{FF2B5EF4-FFF2-40B4-BE49-F238E27FC236}"/>
            </a:extLst>
          </p:cNvPr>
          <p:cNvSpPr/>
          <p:nvPr/>
        </p:nvSpPr>
        <p:spPr>
          <a:xfrm rot="20035620">
            <a:off x="6450013" y="3543300"/>
            <a:ext cx="279400" cy="766763"/>
          </a:xfrm>
          <a:prstGeom prst="curvedLeftArrow">
            <a:avLst>
              <a:gd name="adj1" fmla="val 13978"/>
              <a:gd name="adj2" fmla="val 4065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black"/>
              </a:solidFill>
            </a:endParaRPr>
          </a:p>
        </p:txBody>
      </p:sp>
      <p:sp>
        <p:nvSpPr>
          <p:cNvPr id="185352" name="Text Box 11"/>
          <p:cNvSpPr txBox="1">
            <a:spLocks noChangeArrowheads="1"/>
          </p:cNvSpPr>
          <p:nvPr/>
        </p:nvSpPr>
        <p:spPr bwMode="auto">
          <a:xfrm rot="-408946">
            <a:off x="3289300" y="4162425"/>
            <a:ext cx="189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nl-NL" sz="1200" b="1">
                <a:solidFill>
                  <a:srgbClr val="93A800"/>
                </a:solidFill>
                <a:latin typeface="Arial Black" pitchFamily="34" charset="0"/>
                <a:sym typeface="Symbol" pitchFamily="18" charset="2"/>
              </a:rPr>
              <a:t>Reinforcement steel</a:t>
            </a:r>
            <a:endParaRPr lang="nl-NL" sz="1200" b="1" baseline="-25000">
              <a:solidFill>
                <a:srgbClr val="93A800"/>
              </a:solidFill>
              <a:latin typeface="Arial Black" pitchFamily="34" charset="0"/>
              <a:sym typeface="Symbol" pitchFamily="18" charset="2"/>
            </a:endParaRPr>
          </a:p>
        </p:txBody>
      </p:sp>
      <p:sp>
        <p:nvSpPr>
          <p:cNvPr id="185353" name="Text Box 11"/>
          <p:cNvSpPr txBox="1">
            <a:spLocks noChangeArrowheads="1"/>
          </p:cNvSpPr>
          <p:nvPr/>
        </p:nvSpPr>
        <p:spPr bwMode="auto">
          <a:xfrm rot="-1111364">
            <a:off x="3741738" y="5060950"/>
            <a:ext cx="9588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nl-NL" sz="1200" b="1">
                <a:solidFill>
                  <a:srgbClr val="FFC000"/>
                </a:solidFill>
                <a:latin typeface="Arial Black" pitchFamily="34" charset="0"/>
                <a:sym typeface="Symbol" pitchFamily="18" charset="2"/>
              </a:rPr>
              <a:t>Concrete</a:t>
            </a:r>
            <a:endParaRPr lang="nl-NL" sz="1200" b="1" baseline="-25000">
              <a:solidFill>
                <a:srgbClr val="FFC000"/>
              </a:solidFill>
              <a:latin typeface="Arial Black" pitchFamily="34" charset="0"/>
              <a:sym typeface="Symbol" pitchFamily="18" charset="2"/>
            </a:endParaRPr>
          </a:p>
        </p:txBody>
      </p:sp>
      <p:cxnSp>
        <p:nvCxnSpPr>
          <p:cNvPr id="12" name="Rechte verbindingslijn 15">
            <a:extLst>
              <a:ext uri="{FF2B5EF4-FFF2-40B4-BE49-F238E27FC236}"/>
            </a:extLst>
          </p:cNvPr>
          <p:cNvCxnSpPr/>
          <p:nvPr/>
        </p:nvCxnSpPr>
        <p:spPr>
          <a:xfrm flipV="1">
            <a:off x="3421063" y="3789363"/>
            <a:ext cx="3833812" cy="93503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rije vorm 20">
            <a:extLst>
              <a:ext uri="{FF2B5EF4-FFF2-40B4-BE49-F238E27FC236}"/>
            </a:extLst>
          </p:cNvPr>
          <p:cNvSpPr/>
          <p:nvPr/>
        </p:nvSpPr>
        <p:spPr>
          <a:xfrm>
            <a:off x="3690938" y="3213100"/>
            <a:ext cx="3563937" cy="2519363"/>
          </a:xfrm>
          <a:custGeom>
            <a:avLst/>
            <a:gdLst>
              <a:gd name="connsiteX0" fmla="*/ 0 w 5372100"/>
              <a:gd name="connsiteY0" fmla="*/ 1981200 h 1981200"/>
              <a:gd name="connsiteX1" fmla="*/ 1828800 w 5372100"/>
              <a:gd name="connsiteY1" fmla="*/ 1371600 h 1981200"/>
              <a:gd name="connsiteX2" fmla="*/ 3238500 w 5372100"/>
              <a:gd name="connsiteY2" fmla="*/ 863600 h 1981200"/>
              <a:gd name="connsiteX3" fmla="*/ 4635500 w 5372100"/>
              <a:gd name="connsiteY3" fmla="*/ 304800 h 1981200"/>
              <a:gd name="connsiteX4" fmla="*/ 5372100 w 53721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100" h="1981200">
                <a:moveTo>
                  <a:pt x="0" y="1981200"/>
                </a:moveTo>
                <a:lnTo>
                  <a:pt x="1828800" y="1371600"/>
                </a:lnTo>
                <a:cubicBezTo>
                  <a:pt x="2368550" y="1185333"/>
                  <a:pt x="2770717" y="1041400"/>
                  <a:pt x="3238500" y="863600"/>
                </a:cubicBezTo>
                <a:cubicBezTo>
                  <a:pt x="3706283" y="685800"/>
                  <a:pt x="4635500" y="304800"/>
                  <a:pt x="4635500" y="304800"/>
                </a:cubicBezTo>
                <a:lnTo>
                  <a:pt x="5372100" y="0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black"/>
              </a:solidFill>
            </a:endParaRPr>
          </a:p>
        </p:txBody>
      </p:sp>
      <p:sp>
        <p:nvSpPr>
          <p:cNvPr id="14" name="Gekromde PIJL-LINKS 10">
            <a:extLst>
              <a:ext uri="{FF2B5EF4-FFF2-40B4-BE49-F238E27FC236}"/>
            </a:extLst>
          </p:cNvPr>
          <p:cNvSpPr/>
          <p:nvPr/>
        </p:nvSpPr>
        <p:spPr>
          <a:xfrm rot="8959047">
            <a:off x="5119688" y="4060825"/>
            <a:ext cx="280987" cy="766763"/>
          </a:xfrm>
          <a:prstGeom prst="curvedLeftArrow">
            <a:avLst>
              <a:gd name="adj1" fmla="val 13978"/>
              <a:gd name="adj2" fmla="val 4065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black"/>
              </a:solidFill>
            </a:endParaRPr>
          </a:p>
        </p:txBody>
      </p:sp>
      <p:sp>
        <p:nvSpPr>
          <p:cNvPr id="15" name="Ovaal 16">
            <a:extLst>
              <a:ext uri="{FF2B5EF4-FFF2-40B4-BE49-F238E27FC236}"/>
            </a:extLst>
          </p:cNvPr>
          <p:cNvSpPr/>
          <p:nvPr/>
        </p:nvSpPr>
        <p:spPr>
          <a:xfrm>
            <a:off x="4989513" y="6108700"/>
            <a:ext cx="809625" cy="57467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25450" y="1058863"/>
            <a:ext cx="8301038" cy="958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APFM: ADJUSTMENT FACTORS FOR MATERIAL PROPERTIES</a:t>
            </a:r>
            <a:endParaRPr lang="en-GB" smtClean="0"/>
          </a:p>
        </p:txBody>
      </p:sp>
      <p:sp>
        <p:nvSpPr>
          <p:cNvPr id="186370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425450" y="2327275"/>
            <a:ext cx="8301038" cy="4029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0" indent="0" algn="ctr" eaLnBrk="1" hangingPunct="1">
              <a:buFont typeface="Arial" charset="0"/>
              <a:buNone/>
            </a:pPr>
            <a:endParaRPr lang="en-GB" smtClean="0"/>
          </a:p>
        </p:txBody>
      </p:sp>
      <p:pic>
        <p:nvPicPr>
          <p:cNvPr id="186371" name="Afbeelding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7300" y="1479550"/>
            <a:ext cx="4968875" cy="52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2" name="Rechthoek 4"/>
          <p:cNvSpPr>
            <a:spLocks noChangeArrowheads="1"/>
          </p:cNvSpPr>
          <p:nvPr/>
        </p:nvSpPr>
        <p:spPr bwMode="auto">
          <a:xfrm>
            <a:off x="4827588" y="1768475"/>
            <a:ext cx="3367087" cy="322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500" i="1">
                <a:solidFill>
                  <a:srgbClr val="000000"/>
                </a:solidFill>
              </a:rPr>
              <a:t>X</a:t>
            </a:r>
            <a:r>
              <a:rPr lang="en-US" sz="1500" i="1" baseline="-25000">
                <a:solidFill>
                  <a:srgbClr val="000000"/>
                </a:solidFill>
              </a:rPr>
              <a:t>rep</a:t>
            </a:r>
            <a:r>
              <a:rPr lang="en-US" sz="1500">
                <a:solidFill>
                  <a:srgbClr val="000000"/>
                </a:solidFill>
              </a:rPr>
              <a:t> = </a:t>
            </a:r>
            <a:r>
              <a:rPr lang="en-US" sz="1500" i="1">
                <a:solidFill>
                  <a:srgbClr val="000000"/>
                </a:solidFill>
              </a:rPr>
              <a:t>X</a:t>
            </a:r>
            <a:r>
              <a:rPr lang="en-US" sz="1500" i="1" baseline="-25000">
                <a:solidFill>
                  <a:srgbClr val="000000"/>
                </a:solidFill>
              </a:rPr>
              <a:t>k</a:t>
            </a:r>
            <a:r>
              <a:rPr lang="en-US" sz="1500">
                <a:solidFill>
                  <a:srgbClr val="000000"/>
                </a:solidFill>
              </a:rPr>
              <a:t> (</a:t>
            </a:r>
            <a:r>
              <a:rPr lang="en-US" sz="1500" i="1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500" i="1" baseline="-25000">
                <a:solidFill>
                  <a:srgbClr val="000000"/>
                </a:solidFill>
              </a:rPr>
              <a:t>R</a:t>
            </a:r>
            <a:r>
              <a:rPr lang="en-US" sz="1500">
                <a:solidFill>
                  <a:srgbClr val="000000"/>
                </a:solidFill>
              </a:rPr>
              <a:t> = 0.8, </a:t>
            </a:r>
            <a:r>
              <a:rPr lang="en-US" sz="1500" i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500" i="1">
                <a:solidFill>
                  <a:srgbClr val="000000"/>
                </a:solidFill>
              </a:rPr>
              <a:t>’</a:t>
            </a:r>
            <a:r>
              <a:rPr lang="en-US" sz="1500">
                <a:solidFill>
                  <a:srgbClr val="000000"/>
                </a:solidFill>
              </a:rPr>
              <a:t> = 3.8, </a:t>
            </a:r>
            <a:r>
              <a:rPr lang="en-US" sz="1500" i="1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500" i="1">
                <a:solidFill>
                  <a:srgbClr val="000000"/>
                </a:solidFill>
              </a:rPr>
              <a:t>’</a:t>
            </a:r>
            <a:r>
              <a:rPr lang="en-US" sz="1500">
                <a:solidFill>
                  <a:srgbClr val="000000"/>
                </a:solidFill>
              </a:rPr>
              <a:t> = 0.15)</a:t>
            </a:r>
            <a:endParaRPr lang="nl-BE" sz="1500">
              <a:solidFill>
                <a:srgbClr val="000000"/>
              </a:solidFill>
            </a:endParaRPr>
          </a:p>
        </p:txBody>
      </p:sp>
      <p:cxnSp>
        <p:nvCxnSpPr>
          <p:cNvPr id="6" name="Rechte verbindingslijn 5">
            <a:extLst>
              <a:ext uri="{FF2B5EF4-FFF2-40B4-BE49-F238E27FC236}"/>
            </a:extLst>
          </p:cNvPr>
          <p:cNvCxnSpPr/>
          <p:nvPr/>
        </p:nvCxnSpPr>
        <p:spPr>
          <a:xfrm>
            <a:off x="5281613" y="3784600"/>
            <a:ext cx="0" cy="20161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/>
            </a:extLst>
          </p:cNvPr>
          <p:cNvCxnSpPr/>
          <p:nvPr/>
        </p:nvCxnSpPr>
        <p:spPr>
          <a:xfrm flipV="1">
            <a:off x="3206750" y="3778250"/>
            <a:ext cx="2073275" cy="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ekromde PIJL-LINKS 12">
            <a:extLst>
              <a:ext uri="{FF2B5EF4-FFF2-40B4-BE49-F238E27FC236}"/>
            </a:extLst>
          </p:cNvPr>
          <p:cNvSpPr/>
          <p:nvPr/>
        </p:nvSpPr>
        <p:spPr>
          <a:xfrm rot="19247544">
            <a:off x="5853113" y="2784475"/>
            <a:ext cx="598487" cy="2022475"/>
          </a:xfrm>
          <a:prstGeom prst="curvedLeftArrow">
            <a:avLst>
              <a:gd name="adj1" fmla="val 13978"/>
              <a:gd name="adj2" fmla="val 2681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black"/>
              </a:solidFill>
            </a:endParaRPr>
          </a:p>
        </p:txBody>
      </p:sp>
      <p:sp>
        <p:nvSpPr>
          <p:cNvPr id="9" name="Text Box 1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26063" y="2560638"/>
            <a:ext cx="45243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sym typeface="Symbol" pitchFamily="18" charset="2"/>
              </a:rPr>
              <a:t></a:t>
            </a:r>
            <a:r>
              <a:rPr lang="nl-NL" sz="1350" b="1" baseline="-25000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sym typeface="Symbol" pitchFamily="18" charset="2"/>
              </a:rPr>
              <a:t>t</a:t>
            </a: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sym typeface="Symbol" pitchFamily="18" charset="2"/>
              </a:rPr>
              <a:t> </a:t>
            </a: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/>
                <a:sym typeface="Symbol" pitchFamily="18" charset="2"/>
              </a:rPr>
              <a:t>↓</a:t>
            </a:r>
            <a:endParaRPr lang="nl-NL" sz="1350" b="1" baseline="-250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sym typeface="Symbol" pitchFamily="18" charset="2"/>
            </a:endParaRPr>
          </a:p>
        </p:txBody>
      </p:sp>
      <p:sp>
        <p:nvSpPr>
          <p:cNvPr id="10" name="Ovaal 11">
            <a:extLst>
              <a:ext uri="{FF2B5EF4-FFF2-40B4-BE49-F238E27FC236}"/>
            </a:extLst>
          </p:cNvPr>
          <p:cNvSpPr/>
          <p:nvPr/>
        </p:nvSpPr>
        <p:spPr>
          <a:xfrm>
            <a:off x="4827588" y="6188075"/>
            <a:ext cx="993775" cy="57626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APFM: ADJUSTMENT FACTORS FOR PERMANENT ACTIONS</a:t>
            </a:r>
            <a:endParaRPr lang="en-GB" smtClean="0"/>
          </a:p>
        </p:txBody>
      </p:sp>
      <p:pic>
        <p:nvPicPr>
          <p:cNvPr id="187394" name="Afbeelding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2825" y="1817688"/>
            <a:ext cx="48609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Rechte verbindingslijn 5">
            <a:extLst>
              <a:ext uri="{FF2B5EF4-FFF2-40B4-BE49-F238E27FC236}"/>
            </a:extLst>
          </p:cNvPr>
          <p:cNvCxnSpPr/>
          <p:nvPr/>
        </p:nvCxnSpPr>
        <p:spPr>
          <a:xfrm>
            <a:off x="5900738" y="4049713"/>
            <a:ext cx="0" cy="172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6">
            <a:extLst>
              <a:ext uri="{FF2B5EF4-FFF2-40B4-BE49-F238E27FC236}"/>
            </a:extLst>
          </p:cNvPr>
          <p:cNvCxnSpPr/>
          <p:nvPr/>
        </p:nvCxnSpPr>
        <p:spPr>
          <a:xfrm>
            <a:off x="3092450" y="4049713"/>
            <a:ext cx="2808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397" name="Rechthoek 13"/>
          <p:cNvSpPr>
            <a:spLocks noChangeArrowheads="1"/>
          </p:cNvSpPr>
          <p:nvPr/>
        </p:nvSpPr>
        <p:spPr bwMode="auto">
          <a:xfrm>
            <a:off x="5360988" y="1960563"/>
            <a:ext cx="2732087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500" i="1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500" i="1" baseline="-25000">
                <a:solidFill>
                  <a:srgbClr val="000000"/>
                </a:solidFill>
              </a:rPr>
              <a:t>E</a:t>
            </a:r>
            <a:r>
              <a:rPr lang="en-US" sz="1500">
                <a:solidFill>
                  <a:srgbClr val="000000"/>
                </a:solidFill>
              </a:rPr>
              <a:t> = -0.7, </a:t>
            </a:r>
            <a:r>
              <a:rPr lang="en-US" sz="1500" i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500" i="1">
                <a:solidFill>
                  <a:srgbClr val="000000"/>
                </a:solidFill>
              </a:rPr>
              <a:t>’</a:t>
            </a:r>
            <a:r>
              <a:rPr lang="en-US" sz="1500">
                <a:solidFill>
                  <a:srgbClr val="000000"/>
                </a:solidFill>
              </a:rPr>
              <a:t> = 3.8, </a:t>
            </a:r>
            <a:r>
              <a:rPr lang="en-US" sz="1500" i="1">
                <a:solidFill>
                  <a:srgbClr val="000000"/>
                </a:solidFill>
                <a:latin typeface="Arial Black" pitchFamily="34" charset="0"/>
              </a:rPr>
              <a:t>V</a:t>
            </a:r>
            <a:r>
              <a:rPr lang="en-US" sz="1500" i="1" baseline="-25000">
                <a:solidFill>
                  <a:srgbClr val="000000"/>
                </a:solidFill>
              </a:rPr>
              <a:t>x</a:t>
            </a:r>
            <a:r>
              <a:rPr lang="en-US" sz="1500" i="1">
                <a:solidFill>
                  <a:srgbClr val="000000"/>
                </a:solidFill>
              </a:rPr>
              <a:t>”</a:t>
            </a:r>
            <a:r>
              <a:rPr lang="en-US" sz="1500">
                <a:solidFill>
                  <a:srgbClr val="000000"/>
                </a:solidFill>
              </a:rPr>
              <a:t>/</a:t>
            </a:r>
            <a:r>
              <a:rPr lang="en-US" sz="1500" i="1">
                <a:solidFill>
                  <a:srgbClr val="000000"/>
                </a:solidFill>
              </a:rPr>
              <a:t> V</a:t>
            </a:r>
            <a:r>
              <a:rPr lang="en-US" sz="1500" i="1" baseline="-25000">
                <a:solidFill>
                  <a:srgbClr val="000000"/>
                </a:solidFill>
              </a:rPr>
              <a:t>x</a:t>
            </a:r>
            <a:r>
              <a:rPr lang="en-US" sz="1500" i="1">
                <a:solidFill>
                  <a:srgbClr val="000000"/>
                </a:solidFill>
              </a:rPr>
              <a:t>’</a:t>
            </a:r>
            <a:r>
              <a:rPr lang="en-US" sz="1500">
                <a:solidFill>
                  <a:srgbClr val="000000"/>
                </a:solidFill>
              </a:rPr>
              <a:t> = 1</a:t>
            </a:r>
            <a:endParaRPr lang="nl-BE" sz="15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5" name="1 Grupo"/>
          <p:cNvGrpSpPr>
            <a:grpSpLocks/>
          </p:cNvGrpSpPr>
          <p:nvPr/>
        </p:nvGrpSpPr>
        <p:grpSpPr bwMode="auto">
          <a:xfrm>
            <a:off x="539750" y="1487488"/>
            <a:ext cx="8208963" cy="4598987"/>
            <a:chOff x="496888" y="1350099"/>
            <a:chExt cx="8208962" cy="4598817"/>
          </a:xfrm>
        </p:grpSpPr>
        <p:grpSp>
          <p:nvGrpSpPr>
            <p:cNvPr id="77828" name="Group 28"/>
            <p:cNvGrpSpPr>
              <a:grpSpLocks/>
            </p:cNvGrpSpPr>
            <p:nvPr/>
          </p:nvGrpSpPr>
          <p:grpSpPr bwMode="auto">
            <a:xfrm>
              <a:off x="5759151" y="1360839"/>
              <a:ext cx="1189113" cy="1636694"/>
              <a:chOff x="3466690" y="1308246"/>
              <a:chExt cx="1792540" cy="2507819"/>
            </a:xfrm>
          </p:grpSpPr>
          <p:pic>
            <p:nvPicPr>
              <p:cNvPr id="77860" name="Image 16" descr="MC2010_EuS.jpg"/>
              <p:cNvPicPr>
                <a:picLocks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76535" y="1308246"/>
                <a:ext cx="1572851" cy="2056775"/>
              </a:xfrm>
              <a:prstGeom prst="rect">
                <a:avLst/>
              </a:prstGeom>
              <a:noFill/>
              <a:ln w="12700">
                <a:solidFill>
                  <a:srgbClr val="007879"/>
                </a:solidFill>
                <a:miter lim="800000"/>
                <a:headEnd/>
                <a:tailEnd/>
              </a:ln>
            </p:spPr>
          </p:pic>
          <p:sp>
            <p:nvSpPr>
              <p:cNvPr id="77861" name="ZoneTexte 2"/>
              <p:cNvSpPr txBox="1">
                <a:spLocks noChangeArrowheads="1"/>
              </p:cNvSpPr>
              <p:nvPr/>
            </p:nvSpPr>
            <p:spPr bwMode="auto">
              <a:xfrm>
                <a:off x="3466690" y="3344475"/>
                <a:ext cx="1792540" cy="471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400">
                    <a:solidFill>
                      <a:srgbClr val="002060"/>
                    </a:solidFill>
                    <a:latin typeface="HelveticaNeueLT Std"/>
                    <a:cs typeface="Arial" charset="0"/>
                  </a:rPr>
                  <a:t>Model Code</a:t>
                </a:r>
              </a:p>
            </p:txBody>
          </p:sp>
        </p:grpSp>
        <p:grpSp>
          <p:nvGrpSpPr>
            <p:cNvPr id="77829" name="14 Grupo"/>
            <p:cNvGrpSpPr>
              <a:grpSpLocks noChangeAspect="1"/>
            </p:cNvGrpSpPr>
            <p:nvPr/>
          </p:nvGrpSpPr>
          <p:grpSpPr bwMode="auto">
            <a:xfrm>
              <a:off x="1259632" y="1350099"/>
              <a:ext cx="1338783" cy="1636694"/>
              <a:chOff x="317500" y="1308246"/>
              <a:chExt cx="2051346" cy="2507819"/>
            </a:xfrm>
          </p:grpSpPr>
          <p:pic>
            <p:nvPicPr>
              <p:cNvPr id="7785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75847" y="1308246"/>
                <a:ext cx="1572851" cy="207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859" name="ZoneTexte 2"/>
              <p:cNvSpPr txBox="1">
                <a:spLocks noChangeArrowheads="1"/>
              </p:cNvSpPr>
              <p:nvPr/>
            </p:nvSpPr>
            <p:spPr bwMode="auto">
              <a:xfrm>
                <a:off x="317500" y="3344475"/>
                <a:ext cx="2051346" cy="471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400">
                    <a:solidFill>
                      <a:srgbClr val="002060"/>
                    </a:solidFill>
                    <a:latin typeface="HelveticaNeueLT Std"/>
                    <a:cs typeface="Arial" charset="0"/>
                  </a:rPr>
                  <a:t>Model Code</a:t>
                </a:r>
              </a:p>
            </p:txBody>
          </p:sp>
        </p:grpSp>
        <p:grpSp>
          <p:nvGrpSpPr>
            <p:cNvPr id="77830" name="Group 27"/>
            <p:cNvGrpSpPr>
              <a:grpSpLocks/>
            </p:cNvGrpSpPr>
            <p:nvPr/>
          </p:nvGrpSpPr>
          <p:grpSpPr bwMode="auto">
            <a:xfrm>
              <a:off x="2195736" y="4105065"/>
              <a:ext cx="1611010" cy="1831512"/>
              <a:chOff x="5918200" y="1336675"/>
              <a:chExt cx="2768600" cy="2806328"/>
            </a:xfrm>
          </p:grpSpPr>
          <p:pic>
            <p:nvPicPr>
              <p:cNvPr id="77856" name="Picture 16" descr="CEB_165_coverpage2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515900" y="1336675"/>
                <a:ext cx="1573200" cy="207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857" name="Szövegdoboz 15"/>
              <p:cNvSpPr txBox="1">
                <a:spLocks noChangeArrowheads="1"/>
              </p:cNvSpPr>
              <p:nvPr/>
            </p:nvSpPr>
            <p:spPr bwMode="auto">
              <a:xfrm>
                <a:off x="5918200" y="3341301"/>
                <a:ext cx="2768600" cy="801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1400">
                    <a:solidFill>
                      <a:srgbClr val="002060"/>
                    </a:solidFill>
                    <a:latin typeface="HelveticaNeueLT Std"/>
                    <a:ea typeface="ＭＳ Ｐゴシック"/>
                    <a:cs typeface="Arial" charset="0"/>
                  </a:rPr>
                  <a:t>CEB Bull. 165 Seismic Design</a:t>
                </a:r>
                <a:endParaRPr lang="es-ES_tradnl" sz="1400">
                  <a:solidFill>
                    <a:srgbClr val="002060"/>
                  </a:solidFill>
                  <a:latin typeface="HelveticaNeueLT Std"/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77831" name="Group 19"/>
            <p:cNvGrpSpPr>
              <a:grpSpLocks/>
            </p:cNvGrpSpPr>
            <p:nvPr/>
          </p:nvGrpSpPr>
          <p:grpSpPr bwMode="auto">
            <a:xfrm>
              <a:off x="2896216" y="1350099"/>
              <a:ext cx="1522437" cy="1636695"/>
              <a:chOff x="6029381" y="1308246"/>
              <a:chExt cx="2616383" cy="2507820"/>
            </a:xfrm>
          </p:grpSpPr>
          <p:pic>
            <p:nvPicPr>
              <p:cNvPr id="7785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577223" y="1308246"/>
                <a:ext cx="1548489" cy="207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7855" name="Szövegdoboz 10"/>
              <p:cNvSpPr txBox="1">
                <a:spLocks noChangeArrowheads="1"/>
              </p:cNvSpPr>
              <p:nvPr/>
            </p:nvSpPr>
            <p:spPr bwMode="auto">
              <a:xfrm>
                <a:off x="6029381" y="3344476"/>
                <a:ext cx="2616383" cy="471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1400">
                    <a:solidFill>
                      <a:srgbClr val="002060"/>
                    </a:solidFill>
                    <a:latin typeface="HelveticaNeueLT Std"/>
                    <a:ea typeface="ＭＳ Ｐゴシック"/>
                    <a:cs typeface="Arial" charset="0"/>
                  </a:rPr>
                  <a:t>Model Code </a:t>
                </a:r>
              </a:p>
            </p:txBody>
          </p:sp>
        </p:grpSp>
        <p:grpSp>
          <p:nvGrpSpPr>
            <p:cNvPr id="77832" name="Group 29"/>
            <p:cNvGrpSpPr>
              <a:grpSpLocks/>
            </p:cNvGrpSpPr>
            <p:nvPr/>
          </p:nvGrpSpPr>
          <p:grpSpPr bwMode="auto">
            <a:xfrm>
              <a:off x="4878694" y="4113617"/>
              <a:ext cx="1762876" cy="1835299"/>
              <a:chOff x="5988346" y="3867736"/>
              <a:chExt cx="3029589" cy="2812130"/>
            </a:xfrm>
          </p:grpSpPr>
          <p:sp>
            <p:nvSpPr>
              <p:cNvPr id="77852" name="Rectangle 23"/>
              <p:cNvSpPr>
                <a:spLocks noChangeArrowheads="1"/>
              </p:cNvSpPr>
              <p:nvPr/>
            </p:nvSpPr>
            <p:spPr bwMode="auto">
              <a:xfrm>
                <a:off x="5988346" y="5878164"/>
                <a:ext cx="3029589" cy="801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hu-HU" sz="1400">
                    <a:solidFill>
                      <a:srgbClr val="002060"/>
                    </a:solidFill>
                    <a:latin typeface="HelveticaNeueLT Std"/>
                    <a:cs typeface="Arial" charset="0"/>
                  </a:rPr>
                  <a:t>fib Bull. 34 Service Life Design</a:t>
                </a:r>
              </a:p>
            </p:txBody>
          </p:sp>
          <p:pic>
            <p:nvPicPr>
              <p:cNvPr id="77853" name="Picture 5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586045" y="3867736"/>
                <a:ext cx="1606295" cy="2071298"/>
              </a:xfrm>
              <a:prstGeom prst="rect">
                <a:avLst/>
              </a:prstGeom>
              <a:noFill/>
              <a:ln w="12700">
                <a:solidFill>
                  <a:srgbClr val="007879"/>
                </a:solidFill>
                <a:miter lim="800000"/>
                <a:headEnd/>
                <a:tailEnd/>
              </a:ln>
            </p:spPr>
          </p:pic>
        </p:grpSp>
        <p:cxnSp>
          <p:nvCxnSpPr>
            <p:cNvPr id="32" name="Egyenes összekötő 4"/>
            <p:cNvCxnSpPr>
              <a:cxnSpLocks noChangeShapeType="1"/>
            </p:cNvCxnSpPr>
            <p:nvPr/>
          </p:nvCxnSpPr>
          <p:spPr bwMode="auto">
            <a:xfrm>
              <a:off x="496888" y="3631252"/>
              <a:ext cx="7183437" cy="0"/>
            </a:xfrm>
            <a:prstGeom prst="line">
              <a:avLst/>
            </a:prstGeom>
            <a:noFill/>
            <a:ln w="38100">
              <a:solidFill>
                <a:srgbClr val="007879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/>
            </a:extLst>
          </p:spPr>
        </p:cxnSp>
        <p:cxnSp>
          <p:nvCxnSpPr>
            <p:cNvPr id="33" name="Egyenes összekötő 6"/>
            <p:cNvCxnSpPr/>
            <p:nvPr/>
          </p:nvCxnSpPr>
          <p:spPr>
            <a:xfrm>
              <a:off x="950913" y="3437584"/>
              <a:ext cx="0" cy="36035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28"/>
            <p:cNvCxnSpPr/>
            <p:nvPr/>
          </p:nvCxnSpPr>
          <p:spPr>
            <a:xfrm>
              <a:off x="2297113" y="3437584"/>
              <a:ext cx="0" cy="36035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0"/>
            <p:cNvCxnSpPr/>
            <p:nvPr/>
          </p:nvCxnSpPr>
          <p:spPr>
            <a:xfrm>
              <a:off x="3643313" y="3256616"/>
              <a:ext cx="0" cy="53973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32"/>
            <p:cNvCxnSpPr/>
            <p:nvPr/>
          </p:nvCxnSpPr>
          <p:spPr>
            <a:xfrm>
              <a:off x="4987925" y="3437584"/>
              <a:ext cx="0" cy="36035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34"/>
            <p:cNvCxnSpPr/>
            <p:nvPr/>
          </p:nvCxnSpPr>
          <p:spPr>
            <a:xfrm>
              <a:off x="6334125" y="3231216"/>
              <a:ext cx="0" cy="53973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39"/>
            <p:cNvCxnSpPr>
              <a:cxnSpLocks noChangeShapeType="1"/>
            </p:cNvCxnSpPr>
            <p:nvPr/>
          </p:nvCxnSpPr>
          <p:spPr bwMode="auto">
            <a:xfrm>
              <a:off x="7680325" y="3631252"/>
              <a:ext cx="1025525" cy="0"/>
            </a:xfrm>
            <a:prstGeom prst="straightConnector1">
              <a:avLst/>
            </a:prstGeom>
            <a:noFill/>
            <a:ln w="38100">
              <a:solidFill>
                <a:srgbClr val="007879"/>
              </a:solidFill>
              <a:round/>
              <a:headEnd/>
              <a:tailEnd type="arrow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/>
            </a:extLst>
          </p:spPr>
        </p:cxnSp>
        <p:sp>
          <p:nvSpPr>
            <p:cNvPr id="77840" name="Szövegdoboz 41"/>
            <p:cNvSpPr txBox="1">
              <a:spLocks noChangeArrowheads="1"/>
            </p:cNvSpPr>
            <p:nvPr/>
          </p:nvSpPr>
          <p:spPr bwMode="auto">
            <a:xfrm>
              <a:off x="641350" y="3797618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1970</a:t>
              </a:r>
            </a:p>
          </p:txBody>
        </p:sp>
        <p:sp>
          <p:nvSpPr>
            <p:cNvPr id="77841" name="Szövegdoboz 42"/>
            <p:cNvSpPr txBox="1">
              <a:spLocks noChangeArrowheads="1"/>
            </p:cNvSpPr>
            <p:nvPr/>
          </p:nvSpPr>
          <p:spPr bwMode="auto">
            <a:xfrm>
              <a:off x="1973263" y="3797618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1980</a:t>
              </a:r>
            </a:p>
          </p:txBody>
        </p:sp>
        <p:sp>
          <p:nvSpPr>
            <p:cNvPr id="77842" name="Szövegdoboz 43"/>
            <p:cNvSpPr txBox="1">
              <a:spLocks noChangeArrowheads="1"/>
            </p:cNvSpPr>
            <p:nvPr/>
          </p:nvSpPr>
          <p:spPr bwMode="auto">
            <a:xfrm>
              <a:off x="3319463" y="3789080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1990</a:t>
              </a:r>
            </a:p>
          </p:txBody>
        </p:sp>
        <p:sp>
          <p:nvSpPr>
            <p:cNvPr id="77843" name="Szövegdoboz 44"/>
            <p:cNvSpPr txBox="1">
              <a:spLocks noChangeArrowheads="1"/>
            </p:cNvSpPr>
            <p:nvPr/>
          </p:nvSpPr>
          <p:spPr bwMode="auto">
            <a:xfrm>
              <a:off x="4664075" y="3813494"/>
              <a:ext cx="6492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2000</a:t>
              </a:r>
            </a:p>
          </p:txBody>
        </p:sp>
        <p:sp>
          <p:nvSpPr>
            <p:cNvPr id="77844" name="Szövegdoboz 45"/>
            <p:cNvSpPr txBox="1">
              <a:spLocks noChangeArrowheads="1"/>
            </p:cNvSpPr>
            <p:nvPr/>
          </p:nvSpPr>
          <p:spPr bwMode="auto">
            <a:xfrm>
              <a:off x="6010275" y="3813494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2010</a:t>
              </a:r>
            </a:p>
          </p:txBody>
        </p:sp>
        <p:sp>
          <p:nvSpPr>
            <p:cNvPr id="77845" name="Szövegdoboz 47"/>
            <p:cNvSpPr txBox="1">
              <a:spLocks noChangeArrowheads="1"/>
            </p:cNvSpPr>
            <p:nvPr/>
          </p:nvSpPr>
          <p:spPr bwMode="auto">
            <a:xfrm>
              <a:off x="1664059" y="2924944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1978</a:t>
              </a:r>
            </a:p>
          </p:txBody>
        </p:sp>
        <p:cxnSp>
          <p:nvCxnSpPr>
            <p:cNvPr id="47" name="Egyenes összekötő 48"/>
            <p:cNvCxnSpPr/>
            <p:nvPr/>
          </p:nvCxnSpPr>
          <p:spPr>
            <a:xfrm>
              <a:off x="1973263" y="3266140"/>
              <a:ext cx="0" cy="53973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847" name="Szövegdoboz 47"/>
            <p:cNvSpPr txBox="1">
              <a:spLocks noChangeArrowheads="1"/>
            </p:cNvSpPr>
            <p:nvPr/>
          </p:nvSpPr>
          <p:spPr bwMode="auto">
            <a:xfrm>
              <a:off x="2671763" y="3084982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1600">
                  <a:solidFill>
                    <a:srgbClr val="595959"/>
                  </a:solidFill>
                  <a:cs typeface="Arial" charset="0"/>
                </a:rPr>
                <a:t>19</a:t>
              </a:r>
              <a:r>
                <a:rPr lang="es-ES_tradnl" altLang="en-US" sz="1600">
                  <a:solidFill>
                    <a:srgbClr val="595959"/>
                  </a:solidFill>
                  <a:cs typeface="Arial" charset="0"/>
                </a:rPr>
                <a:t>85</a:t>
              </a:r>
              <a:endParaRPr lang="hu-HU" altLang="en-US" sz="1600">
                <a:solidFill>
                  <a:srgbClr val="595959"/>
                </a:solidFill>
                <a:cs typeface="Arial" charset="0"/>
              </a:endParaRPr>
            </a:p>
          </p:txBody>
        </p:sp>
        <p:cxnSp>
          <p:nvCxnSpPr>
            <p:cNvPr id="50" name="Egyenes összekötő 48"/>
            <p:cNvCxnSpPr/>
            <p:nvPr/>
          </p:nvCxnSpPr>
          <p:spPr>
            <a:xfrm>
              <a:off x="2992438" y="3429647"/>
              <a:ext cx="0" cy="53973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849" name="Szövegdoboz 47"/>
            <p:cNvSpPr txBox="1">
              <a:spLocks noChangeArrowheads="1"/>
            </p:cNvSpPr>
            <p:nvPr/>
          </p:nvSpPr>
          <p:spPr bwMode="auto">
            <a:xfrm>
              <a:off x="5424727" y="3086363"/>
              <a:ext cx="6477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altLang="en-US" sz="1600">
                  <a:solidFill>
                    <a:srgbClr val="595959"/>
                  </a:solidFill>
                  <a:cs typeface="Arial" charset="0"/>
                </a:rPr>
                <a:t>2006</a:t>
              </a:r>
              <a:endParaRPr lang="hu-HU" altLang="en-US" sz="1600">
                <a:solidFill>
                  <a:srgbClr val="595959"/>
                </a:solidFill>
                <a:cs typeface="Arial" charset="0"/>
              </a:endParaRPr>
            </a:p>
          </p:txBody>
        </p:sp>
        <p:cxnSp>
          <p:nvCxnSpPr>
            <p:cNvPr id="54" name="Egyenes összekötő 48"/>
            <p:cNvCxnSpPr/>
            <p:nvPr/>
          </p:nvCxnSpPr>
          <p:spPr>
            <a:xfrm>
              <a:off x="5745162" y="3429647"/>
              <a:ext cx="0" cy="541317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851" name="Szövegdoboz 47"/>
            <p:cNvSpPr txBox="1">
              <a:spLocks noChangeArrowheads="1"/>
            </p:cNvSpPr>
            <p:nvPr/>
          </p:nvSpPr>
          <p:spPr bwMode="auto">
            <a:xfrm rot="-5400000">
              <a:off x="1162800" y="1774627"/>
              <a:ext cx="6477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altLang="en-US" sz="600">
                  <a:solidFill>
                    <a:srgbClr val="FFFFFF"/>
                  </a:solidFill>
                  <a:cs typeface="Arial" charset="0"/>
                </a:rPr>
                <a:t>1978</a:t>
              </a:r>
            </a:p>
          </p:txBody>
        </p:sp>
      </p:grpSp>
      <p:sp>
        <p:nvSpPr>
          <p:cNvPr id="77826" name="2 Marcador de contenido"/>
          <p:cNvSpPr txBox="1">
            <a:spLocks/>
          </p:cNvSpPr>
          <p:nvPr/>
        </p:nvSpPr>
        <p:spPr bwMode="auto">
          <a:xfrm>
            <a:off x="215900" y="-176213"/>
            <a:ext cx="57261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i="1">
                <a:solidFill>
                  <a:srgbClr val="25786B"/>
                </a:solidFill>
                <a:latin typeface="Calibri" pitchFamily="34" charset="0"/>
              </a:rPr>
              <a:t>fib</a:t>
            </a:r>
            <a:r>
              <a:rPr lang="en-US" sz="3200">
                <a:solidFill>
                  <a:srgbClr val="002060"/>
                </a:solidFill>
                <a:latin typeface="HelveticaNeueLT Std Med"/>
              </a:rPr>
              <a:t> </a:t>
            </a:r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(CEB/FIP) MODEL CODES</a:t>
            </a:r>
            <a:endParaRPr lang="en-US" sz="2000" i="1">
              <a:solidFill>
                <a:srgbClr val="0004AC"/>
              </a:solidFill>
              <a:latin typeface="Calibri" pitchFamily="34" charset="0"/>
            </a:endParaRP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8" cstate="print"/>
          <a:srcRect r="78392"/>
          <a:stretch>
            <a:fillRect/>
          </a:stretch>
        </p:blipFill>
        <p:spPr bwMode="auto">
          <a:xfrm>
            <a:off x="323850" y="1484313"/>
            <a:ext cx="110172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APFM: ADJUSTMENT FACTORS FOR PERMANENT ACTIONS</a:t>
            </a:r>
            <a:endParaRPr lang="en-GB" smtClean="0"/>
          </a:p>
        </p:txBody>
      </p:sp>
      <p:sp>
        <p:nvSpPr>
          <p:cNvPr id="188418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425450" y="2327275"/>
            <a:ext cx="8301038" cy="4029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0" indent="0" algn="ctr" eaLnBrk="1" hangingPunct="1">
              <a:buFont typeface="Arial" charset="0"/>
              <a:buNone/>
            </a:pPr>
            <a:endParaRPr lang="en-GB" smtClean="0"/>
          </a:p>
        </p:txBody>
      </p:sp>
      <p:pic>
        <p:nvPicPr>
          <p:cNvPr id="188419" name="Afbeelding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7725" y="1711325"/>
            <a:ext cx="48133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Rechte verbindingslijn 5">
            <a:extLst>
              <a:ext uri="{FF2B5EF4-FFF2-40B4-BE49-F238E27FC236}"/>
            </a:extLst>
          </p:cNvPr>
          <p:cNvCxnSpPr/>
          <p:nvPr/>
        </p:nvCxnSpPr>
        <p:spPr>
          <a:xfrm>
            <a:off x="4818063" y="4246563"/>
            <a:ext cx="0" cy="17287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6">
            <a:extLst>
              <a:ext uri="{FF2B5EF4-FFF2-40B4-BE49-F238E27FC236}"/>
            </a:extLst>
          </p:cNvPr>
          <p:cNvCxnSpPr/>
          <p:nvPr/>
        </p:nvCxnSpPr>
        <p:spPr>
          <a:xfrm>
            <a:off x="2873375" y="4265613"/>
            <a:ext cx="1944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422" name="Rechthoek 13"/>
          <p:cNvSpPr>
            <a:spLocks noChangeArrowheads="1"/>
          </p:cNvSpPr>
          <p:nvPr/>
        </p:nvSpPr>
        <p:spPr bwMode="auto">
          <a:xfrm>
            <a:off x="4818063" y="1960563"/>
            <a:ext cx="2636837" cy="323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500" i="1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500" i="1" baseline="-25000">
                <a:solidFill>
                  <a:srgbClr val="000000"/>
                </a:solidFill>
              </a:rPr>
              <a:t>E</a:t>
            </a:r>
            <a:r>
              <a:rPr lang="en-US" sz="1500">
                <a:solidFill>
                  <a:srgbClr val="000000"/>
                </a:solidFill>
              </a:rPr>
              <a:t> = -0.7, </a:t>
            </a:r>
            <a:r>
              <a:rPr lang="en-US" sz="1500" i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500" i="1">
                <a:solidFill>
                  <a:srgbClr val="000000"/>
                </a:solidFill>
              </a:rPr>
              <a:t>’</a:t>
            </a:r>
            <a:r>
              <a:rPr lang="en-US" sz="1500">
                <a:solidFill>
                  <a:srgbClr val="000000"/>
                </a:solidFill>
              </a:rPr>
              <a:t> = 3.8, </a:t>
            </a:r>
            <a:r>
              <a:rPr lang="en-US" sz="1500" i="1">
                <a:solidFill>
                  <a:srgbClr val="000000"/>
                </a:solidFill>
                <a:latin typeface="Arial Black" pitchFamily="34" charset="0"/>
              </a:rPr>
              <a:t>V</a:t>
            </a:r>
            <a:r>
              <a:rPr lang="en-US" sz="1500" i="1" baseline="-25000">
                <a:solidFill>
                  <a:srgbClr val="000000"/>
                </a:solidFill>
              </a:rPr>
              <a:t>x</a:t>
            </a:r>
            <a:r>
              <a:rPr lang="en-US" sz="1500" i="1">
                <a:solidFill>
                  <a:srgbClr val="000000"/>
                </a:solidFill>
              </a:rPr>
              <a:t>’</a:t>
            </a:r>
            <a:r>
              <a:rPr lang="en-US" sz="1500">
                <a:solidFill>
                  <a:srgbClr val="000000"/>
                </a:solidFill>
              </a:rPr>
              <a:t> = 0.10</a:t>
            </a:r>
            <a:endParaRPr lang="nl-BE" sz="15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APFM: ADJUSTMENT FACTORS FOR IMPOSED LOADS </a:t>
            </a:r>
            <a:endParaRPr lang="en-GB" smtClean="0"/>
          </a:p>
        </p:txBody>
      </p:sp>
      <p:sp>
        <p:nvSpPr>
          <p:cNvPr id="189442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425450" y="2327275"/>
            <a:ext cx="8301038" cy="4029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0" indent="0" algn="ctr" eaLnBrk="1" hangingPunct="1">
              <a:buFont typeface="Arial" charset="0"/>
              <a:buNone/>
            </a:pPr>
            <a:endParaRPr lang="en-GB" smtClean="0"/>
          </a:p>
        </p:txBody>
      </p:sp>
      <p:pic>
        <p:nvPicPr>
          <p:cNvPr id="189443" name="Afbeelding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688" y="1789113"/>
            <a:ext cx="4641850" cy="48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4" name="Rechthoek 4"/>
          <p:cNvSpPr>
            <a:spLocks noChangeArrowheads="1"/>
          </p:cNvSpPr>
          <p:nvPr/>
        </p:nvSpPr>
        <p:spPr bwMode="auto">
          <a:xfrm>
            <a:off x="3976688" y="1754188"/>
            <a:ext cx="4005262" cy="554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500">
                <a:solidFill>
                  <a:srgbClr val="000000"/>
                </a:solidFill>
              </a:rPr>
              <a:t>Q</a:t>
            </a:r>
            <a:r>
              <a:rPr lang="en-US" sz="1500" baseline="-25000">
                <a:solidFill>
                  <a:srgbClr val="000000"/>
                </a:solidFill>
              </a:rPr>
              <a:t>rep</a:t>
            </a:r>
            <a:r>
              <a:rPr lang="en-US" sz="1500">
                <a:solidFill>
                  <a:srgbClr val="000000"/>
                </a:solidFill>
              </a:rPr>
              <a:t> = Q</a:t>
            </a:r>
            <a:r>
              <a:rPr lang="en-US" sz="1500" baseline="-25000">
                <a:solidFill>
                  <a:srgbClr val="000000"/>
                </a:solidFill>
              </a:rPr>
              <a:t>k</a:t>
            </a:r>
            <a:r>
              <a:rPr lang="en-US" sz="1500">
                <a:solidFill>
                  <a:srgbClr val="000000"/>
                </a:solidFill>
              </a:rPr>
              <a:t/>
            </a:r>
            <a:br>
              <a:rPr lang="en-US" sz="1500">
                <a:solidFill>
                  <a:srgbClr val="000000"/>
                </a:solidFill>
              </a:rPr>
            </a:br>
            <a:r>
              <a:rPr lang="en-US" sz="1500">
                <a:solidFill>
                  <a:srgbClr val="000000"/>
                </a:solidFill>
              </a:rPr>
              <a:t>(</a:t>
            </a:r>
            <a:r>
              <a:rPr lang="en-US" sz="150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500" baseline="-25000">
                <a:solidFill>
                  <a:srgbClr val="000000"/>
                </a:solidFill>
              </a:rPr>
              <a:t>E</a:t>
            </a:r>
            <a:r>
              <a:rPr lang="en-US" sz="1500">
                <a:solidFill>
                  <a:srgbClr val="000000"/>
                </a:solidFill>
              </a:rPr>
              <a:t> = -0.7, </a:t>
            </a:r>
            <a:r>
              <a:rPr lang="en-US" sz="150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500">
                <a:solidFill>
                  <a:srgbClr val="000000"/>
                </a:solidFill>
              </a:rPr>
              <a:t>’ = 3.8, V”</a:t>
            </a:r>
            <a:r>
              <a:rPr lang="en-US" sz="1500" baseline="-25000">
                <a:solidFill>
                  <a:srgbClr val="000000"/>
                </a:solidFill>
              </a:rPr>
              <a:t>Qimp,50</a:t>
            </a:r>
            <a:r>
              <a:rPr lang="en-US" sz="1500">
                <a:solidFill>
                  <a:srgbClr val="000000"/>
                </a:solidFill>
              </a:rPr>
              <a:t>= V’</a:t>
            </a:r>
            <a:r>
              <a:rPr lang="en-US" sz="1500" baseline="-25000">
                <a:solidFill>
                  <a:srgbClr val="000000"/>
                </a:solidFill>
              </a:rPr>
              <a:t> Qimp,50 </a:t>
            </a:r>
            <a:r>
              <a:rPr lang="en-US" sz="1500">
                <a:solidFill>
                  <a:srgbClr val="000000"/>
                </a:solidFill>
              </a:rPr>
              <a:t>= 0.25)</a:t>
            </a:r>
            <a:endParaRPr lang="nl-BE" sz="1500">
              <a:solidFill>
                <a:srgbClr val="000000"/>
              </a:solidFill>
            </a:endParaRPr>
          </a:p>
        </p:txBody>
      </p:sp>
      <p:cxnSp>
        <p:nvCxnSpPr>
          <p:cNvPr id="6" name="Rechte verbindingslijn 5">
            <a:extLst>
              <a:ext uri="{FF2B5EF4-FFF2-40B4-BE49-F238E27FC236}"/>
            </a:extLst>
          </p:cNvPr>
          <p:cNvCxnSpPr/>
          <p:nvPr/>
        </p:nvCxnSpPr>
        <p:spPr>
          <a:xfrm>
            <a:off x="6297613" y="3995738"/>
            <a:ext cx="0" cy="18002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/>
            </a:extLst>
          </p:cNvPr>
          <p:cNvCxnSpPr/>
          <p:nvPr/>
        </p:nvCxnSpPr>
        <p:spPr>
          <a:xfrm flipV="1">
            <a:off x="2409825" y="3978275"/>
            <a:ext cx="3898900" cy="17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ekromde PIJL-LINKS 12">
            <a:extLst>
              <a:ext uri="{FF2B5EF4-FFF2-40B4-BE49-F238E27FC236}"/>
            </a:extLst>
          </p:cNvPr>
          <p:cNvSpPr/>
          <p:nvPr/>
        </p:nvSpPr>
        <p:spPr>
          <a:xfrm rot="19247544">
            <a:off x="5046663" y="3265488"/>
            <a:ext cx="598487" cy="2022475"/>
          </a:xfrm>
          <a:prstGeom prst="curvedLeftArrow">
            <a:avLst>
              <a:gd name="adj1" fmla="val 13978"/>
              <a:gd name="adj2" fmla="val 2681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350">
              <a:solidFill>
                <a:prstClr val="black"/>
              </a:solidFill>
            </a:endParaRPr>
          </a:p>
        </p:txBody>
      </p:sp>
      <p:sp>
        <p:nvSpPr>
          <p:cNvPr id="9" name="Text Box 1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13238" y="3041650"/>
            <a:ext cx="676275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sym typeface="Symbol" pitchFamily="18" charset="2"/>
              </a:rPr>
              <a:t></a:t>
            </a:r>
            <a:r>
              <a:rPr lang="nl-NL" sz="1350" b="1" baseline="-25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sym typeface="Symbol" pitchFamily="18" charset="2"/>
              </a:rPr>
              <a:t>exist</a:t>
            </a: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sym typeface="Symbol" pitchFamily="18" charset="2"/>
              </a:rPr>
              <a:t> </a:t>
            </a:r>
            <a:r>
              <a:rPr lang="nl-NL" sz="1350" b="1" dirty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cs typeface="Arial"/>
                <a:sym typeface="Symbol" pitchFamily="18" charset="2"/>
              </a:rPr>
              <a:t>↓</a:t>
            </a:r>
            <a:endParaRPr lang="nl-NL" sz="1350" b="1" baseline="-25000" dirty="0">
              <a:solidFill>
                <a:prstClr val="black">
                  <a:lumMod val="50000"/>
                  <a:lumOff val="50000"/>
                </a:prstClr>
              </a:solidFill>
              <a:latin typeface="+mn-lt"/>
              <a:sym typeface="Symbol" pitchFamily="18" charset="2"/>
            </a:endParaRPr>
          </a:p>
        </p:txBody>
      </p:sp>
      <p:sp>
        <p:nvSpPr>
          <p:cNvPr id="10" name="Text Box 2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432550" y="4500563"/>
            <a:ext cx="1431925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 err="1">
                <a:solidFill>
                  <a:srgbClr val="FF0000"/>
                </a:solidFill>
                <a:latin typeface="Arial Black"/>
                <a:sym typeface="Symbol" pitchFamily="18" charset="2"/>
              </a:rPr>
              <a:t>Similar</a:t>
            </a:r>
            <a:r>
              <a:rPr lang="nl-BE" sz="135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 </a:t>
            </a:r>
            <a:r>
              <a:rPr lang="nl-BE" sz="1350" b="1" dirty="0" err="1">
                <a:solidFill>
                  <a:srgbClr val="FF0000"/>
                </a:solidFill>
                <a:latin typeface="Arial Black"/>
                <a:sym typeface="Symbol" pitchFamily="18" charset="2"/>
              </a:rPr>
              <a:t>graphs</a:t>
            </a:r>
            <a:r>
              <a:rPr lang="nl-BE" sz="135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 </a:t>
            </a:r>
            <a:r>
              <a:rPr lang="nl-BE" sz="1350" b="1" dirty="0" err="1">
                <a:solidFill>
                  <a:srgbClr val="FF0000"/>
                </a:solidFill>
                <a:latin typeface="Arial Black"/>
                <a:sym typeface="Symbol" pitchFamily="18" charset="2"/>
              </a:rPr>
              <a:t>for</a:t>
            </a:r>
            <a:r>
              <a:rPr lang="nl-BE" sz="135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 wind loads, </a:t>
            </a:r>
            <a:r>
              <a:rPr lang="nl-BE" sz="1350" b="1" dirty="0" err="1">
                <a:solidFill>
                  <a:srgbClr val="FF0000"/>
                </a:solidFill>
                <a:latin typeface="Arial Black"/>
                <a:sym typeface="Symbol" pitchFamily="18" charset="2"/>
              </a:rPr>
              <a:t>snow</a:t>
            </a:r>
            <a:r>
              <a:rPr lang="nl-BE" sz="1350" b="1" dirty="0">
                <a:solidFill>
                  <a:srgbClr val="FF0000"/>
                </a:solidFill>
                <a:latin typeface="Arial Black"/>
                <a:sym typeface="Symbol" pitchFamily="18" charset="2"/>
              </a:rPr>
              <a:t> loads and traffic loads</a:t>
            </a:r>
            <a:endParaRPr lang="nl-BE" sz="1350" b="1" dirty="0">
              <a:solidFill>
                <a:srgbClr val="FF0000"/>
              </a:solidFill>
              <a:latin typeface="+mn-lt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BE" smtClean="0"/>
              <a:t>RECOMMENDED ASSESSMENT SCHEME </a:t>
            </a:r>
            <a:br>
              <a:rPr lang="nl-BE" smtClean="0"/>
            </a:br>
            <a:r>
              <a:rPr lang="nl-BE" sz="1500" smtClean="0"/>
              <a:t>(INCREASING COMPLEXITY)</a:t>
            </a:r>
            <a:endParaRPr lang="en-GB" smtClean="0"/>
          </a:p>
        </p:txBody>
      </p:sp>
      <p:sp>
        <p:nvSpPr>
          <p:cNvPr id="190466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425450" y="2327275"/>
            <a:ext cx="8301038" cy="4029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0" indent="0" algn="ctr" eaLnBrk="1" hangingPunct="1">
              <a:buFont typeface="Arial" charset="0"/>
              <a:buNone/>
            </a:pPr>
            <a:endParaRPr lang="en-GB" smtClean="0"/>
          </a:p>
        </p:txBody>
      </p:sp>
      <p:sp>
        <p:nvSpPr>
          <p:cNvPr id="4" name="Tekstvak 4">
            <a:extLst>
              <a:ext uri="{FF2B5EF4-FFF2-40B4-BE49-F238E27FC236}"/>
            </a:extLst>
          </p:cNvPr>
          <p:cNvSpPr txBox="1"/>
          <p:nvPr/>
        </p:nvSpPr>
        <p:spPr>
          <a:xfrm>
            <a:off x="1997075" y="2132013"/>
            <a:ext cx="2160588" cy="461962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txBody>
          <a:bodyPr wrap="none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>
                <a:solidFill>
                  <a:prstClr val="white"/>
                </a:solidFill>
                <a:latin typeface="+mn-lt"/>
              </a:rPr>
              <a:t>APFM</a:t>
            </a:r>
          </a:p>
        </p:txBody>
      </p:sp>
      <p:sp>
        <p:nvSpPr>
          <p:cNvPr id="5" name="Tekstvak 5">
            <a:extLst>
              <a:ext uri="{FF2B5EF4-FFF2-40B4-BE49-F238E27FC236}"/>
            </a:extLst>
          </p:cNvPr>
          <p:cNvSpPr txBox="1"/>
          <p:nvPr/>
        </p:nvSpPr>
        <p:spPr>
          <a:xfrm>
            <a:off x="1997075" y="3140075"/>
            <a:ext cx="2160588" cy="461963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txBody>
          <a:bodyPr wrap="none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>
                <a:solidFill>
                  <a:prstClr val="white"/>
                </a:solidFill>
                <a:latin typeface="+mn-lt"/>
              </a:rPr>
              <a:t>DVM</a:t>
            </a:r>
          </a:p>
        </p:txBody>
      </p:sp>
      <p:sp>
        <p:nvSpPr>
          <p:cNvPr id="6" name="Tekstvak 6">
            <a:extLst>
              <a:ext uri="{FF2B5EF4-FFF2-40B4-BE49-F238E27FC236}"/>
            </a:extLst>
          </p:cNvPr>
          <p:cNvSpPr txBox="1"/>
          <p:nvPr/>
        </p:nvSpPr>
        <p:spPr>
          <a:xfrm>
            <a:off x="1997075" y="4119563"/>
            <a:ext cx="2160588" cy="460375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txBody>
          <a:bodyPr wrap="none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 err="1">
                <a:solidFill>
                  <a:prstClr val="white"/>
                </a:solidFill>
                <a:latin typeface="+mn-lt"/>
              </a:rPr>
              <a:t>Full-Prob</a:t>
            </a:r>
            <a:endParaRPr lang="nl-BE" sz="1350" b="1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7" name="Tekstvak 7">
            <a:extLst>
              <a:ext uri="{FF2B5EF4-FFF2-40B4-BE49-F238E27FC236}"/>
            </a:extLst>
          </p:cNvPr>
          <p:cNvSpPr txBox="1"/>
          <p:nvPr/>
        </p:nvSpPr>
        <p:spPr>
          <a:xfrm>
            <a:off x="1997075" y="5127625"/>
            <a:ext cx="2160588" cy="460375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txBody>
          <a:bodyPr wrap="none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 err="1">
                <a:solidFill>
                  <a:prstClr val="white"/>
                </a:solidFill>
                <a:latin typeface="+mn-lt"/>
              </a:rPr>
              <a:t>Expt</a:t>
            </a:r>
            <a:r>
              <a:rPr lang="nl-BE" sz="1350" b="1" dirty="0">
                <a:solidFill>
                  <a:prstClr val="white"/>
                </a:solidFill>
                <a:latin typeface="+mn-lt"/>
              </a:rPr>
              <a:t>. </a:t>
            </a:r>
            <a:r>
              <a:rPr lang="nl-BE" sz="1350" b="1" dirty="0" err="1">
                <a:solidFill>
                  <a:prstClr val="white"/>
                </a:solidFill>
                <a:latin typeface="+mn-lt"/>
              </a:rPr>
              <a:t>Cost</a:t>
            </a:r>
            <a:r>
              <a:rPr lang="nl-BE" sz="1350" b="1" dirty="0">
                <a:solidFill>
                  <a:prstClr val="white"/>
                </a:solidFill>
                <a:latin typeface="+mn-lt"/>
              </a:rPr>
              <a:t> </a:t>
            </a:r>
            <a:r>
              <a:rPr lang="nl-BE" sz="1350" b="1" dirty="0" err="1">
                <a:solidFill>
                  <a:prstClr val="white"/>
                </a:solidFill>
                <a:latin typeface="+mn-lt"/>
              </a:rPr>
              <a:t>Opt</a:t>
            </a:r>
            <a:r>
              <a:rPr lang="nl-BE" sz="1350" b="1" dirty="0">
                <a:solidFill>
                  <a:prstClr val="white"/>
                </a:solidFill>
                <a:latin typeface="+mn-lt"/>
              </a:rPr>
              <a:t>.</a:t>
            </a:r>
          </a:p>
        </p:txBody>
      </p:sp>
      <p:cxnSp>
        <p:nvCxnSpPr>
          <p:cNvPr id="8" name="Rechte verbindingslijn met pijl 9">
            <a:extLst>
              <a:ext uri="{FF2B5EF4-FFF2-40B4-BE49-F238E27FC236}"/>
            </a:extLst>
          </p:cNvPr>
          <p:cNvCxnSpPr>
            <a:stCxn id="4" idx="2"/>
            <a:endCxn id="5" idx="0"/>
          </p:cNvCxnSpPr>
          <p:nvPr/>
        </p:nvCxnSpPr>
        <p:spPr>
          <a:xfrm>
            <a:off x="3076575" y="2593975"/>
            <a:ext cx="0" cy="5461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10">
            <a:extLst>
              <a:ext uri="{FF2B5EF4-FFF2-40B4-BE49-F238E27FC236}"/>
            </a:extLst>
          </p:cNvPr>
          <p:cNvCxnSpPr>
            <a:stCxn id="5" idx="2"/>
            <a:endCxn id="6" idx="0"/>
          </p:cNvCxnSpPr>
          <p:nvPr/>
        </p:nvCxnSpPr>
        <p:spPr>
          <a:xfrm>
            <a:off x="3076575" y="3602038"/>
            <a:ext cx="0" cy="51752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14">
            <a:extLst>
              <a:ext uri="{FF2B5EF4-FFF2-40B4-BE49-F238E27FC236}"/>
            </a:extLst>
          </p:cNvPr>
          <p:cNvCxnSpPr>
            <a:stCxn id="6" idx="2"/>
            <a:endCxn id="7" idx="0"/>
          </p:cNvCxnSpPr>
          <p:nvPr/>
        </p:nvCxnSpPr>
        <p:spPr>
          <a:xfrm>
            <a:off x="3076575" y="4579938"/>
            <a:ext cx="0" cy="547687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rm 18">
            <a:extLst>
              <a:ext uri="{FF2B5EF4-FFF2-40B4-BE49-F238E27FC236}"/>
            </a:extLst>
          </p:cNvPr>
          <p:cNvCxnSpPr>
            <a:stCxn id="4" idx="3"/>
            <a:endCxn id="12" idx="0"/>
          </p:cNvCxnSpPr>
          <p:nvPr/>
        </p:nvCxnSpPr>
        <p:spPr>
          <a:xfrm>
            <a:off x="4157663" y="2363788"/>
            <a:ext cx="1268412" cy="3351212"/>
          </a:xfrm>
          <a:prstGeom prst="bent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0475" name="Picture 2" descr="http://upload.wikimedia.org/wikipedia/commons/thumb/0/0d/STOP_nuvola.svg/240px-STOP_nuvol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1263" y="5715000"/>
            <a:ext cx="809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Vorm 22">
            <a:extLst>
              <a:ext uri="{FF2B5EF4-FFF2-40B4-BE49-F238E27FC236}"/>
            </a:extLst>
          </p:cNvPr>
          <p:cNvCxnSpPr>
            <a:stCxn id="5" idx="3"/>
            <a:endCxn id="12" idx="0"/>
          </p:cNvCxnSpPr>
          <p:nvPr/>
        </p:nvCxnSpPr>
        <p:spPr>
          <a:xfrm>
            <a:off x="4157663" y="3371850"/>
            <a:ext cx="1268412" cy="2343150"/>
          </a:xfrm>
          <a:prstGeom prst="bent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rm 25">
            <a:extLst>
              <a:ext uri="{FF2B5EF4-FFF2-40B4-BE49-F238E27FC236}"/>
            </a:extLst>
          </p:cNvPr>
          <p:cNvCxnSpPr>
            <a:stCxn id="6" idx="3"/>
            <a:endCxn id="12" idx="0"/>
          </p:cNvCxnSpPr>
          <p:nvPr/>
        </p:nvCxnSpPr>
        <p:spPr>
          <a:xfrm>
            <a:off x="4157663" y="4349750"/>
            <a:ext cx="1268412" cy="1365250"/>
          </a:xfrm>
          <a:prstGeom prst="bent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rm 28">
            <a:extLst>
              <a:ext uri="{FF2B5EF4-FFF2-40B4-BE49-F238E27FC236}"/>
            </a:extLst>
          </p:cNvPr>
          <p:cNvCxnSpPr>
            <a:stCxn id="7" idx="3"/>
            <a:endCxn id="12" idx="0"/>
          </p:cNvCxnSpPr>
          <p:nvPr/>
        </p:nvCxnSpPr>
        <p:spPr>
          <a:xfrm>
            <a:off x="4157663" y="5357813"/>
            <a:ext cx="1268412" cy="357187"/>
          </a:xfrm>
          <a:prstGeom prst="bent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479" name="Tekstvak 31"/>
          <p:cNvSpPr txBox="1">
            <a:spLocks noChangeArrowheads="1"/>
          </p:cNvSpPr>
          <p:nvPr/>
        </p:nvSpPr>
        <p:spPr bwMode="auto">
          <a:xfrm>
            <a:off x="4535488" y="1947863"/>
            <a:ext cx="485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nl-BE" sz="1500">
                <a:solidFill>
                  <a:srgbClr val="000000"/>
                </a:solidFill>
              </a:rPr>
              <a:t>OK</a:t>
            </a:r>
          </a:p>
        </p:txBody>
      </p:sp>
      <p:sp>
        <p:nvSpPr>
          <p:cNvPr id="190480" name="Tekstvak 32"/>
          <p:cNvSpPr txBox="1">
            <a:spLocks noChangeArrowheads="1"/>
          </p:cNvSpPr>
          <p:nvPr/>
        </p:nvSpPr>
        <p:spPr bwMode="auto">
          <a:xfrm>
            <a:off x="3130550" y="2636838"/>
            <a:ext cx="100012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nl-BE" sz="1500">
                <a:solidFill>
                  <a:srgbClr val="000000"/>
                </a:solidFill>
              </a:rPr>
              <a:t>not OK</a:t>
            </a:r>
          </a:p>
        </p:txBody>
      </p:sp>
      <p:sp>
        <p:nvSpPr>
          <p:cNvPr id="190481" name="Tekstvak 33"/>
          <p:cNvSpPr txBox="1">
            <a:spLocks noChangeArrowheads="1"/>
          </p:cNvSpPr>
          <p:nvPr/>
        </p:nvSpPr>
        <p:spPr bwMode="auto">
          <a:xfrm>
            <a:off x="3130550" y="3676650"/>
            <a:ext cx="10271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nl-BE" sz="1500">
                <a:solidFill>
                  <a:srgbClr val="000000"/>
                </a:solidFill>
              </a:rPr>
              <a:t>not OK</a:t>
            </a:r>
          </a:p>
        </p:txBody>
      </p:sp>
      <p:sp>
        <p:nvSpPr>
          <p:cNvPr id="190482" name="Tekstvak 34"/>
          <p:cNvSpPr txBox="1">
            <a:spLocks noChangeArrowheads="1"/>
          </p:cNvSpPr>
          <p:nvPr/>
        </p:nvSpPr>
        <p:spPr bwMode="auto">
          <a:xfrm>
            <a:off x="3130550" y="4652963"/>
            <a:ext cx="96678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nl-BE" sz="1500">
                <a:solidFill>
                  <a:srgbClr val="000000"/>
                </a:solidFill>
              </a:rPr>
              <a:t>not OK</a:t>
            </a:r>
          </a:p>
        </p:txBody>
      </p:sp>
      <p:sp>
        <p:nvSpPr>
          <p:cNvPr id="190483" name="Tekstvak 35"/>
          <p:cNvSpPr txBox="1">
            <a:spLocks noChangeArrowheads="1"/>
          </p:cNvSpPr>
          <p:nvPr/>
        </p:nvSpPr>
        <p:spPr bwMode="auto">
          <a:xfrm>
            <a:off x="4535488" y="2955925"/>
            <a:ext cx="485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nl-BE" sz="1500">
                <a:solidFill>
                  <a:srgbClr val="000000"/>
                </a:solidFill>
              </a:rPr>
              <a:t>OK</a:t>
            </a:r>
          </a:p>
        </p:txBody>
      </p:sp>
      <p:sp>
        <p:nvSpPr>
          <p:cNvPr id="190484" name="Tekstvak 36"/>
          <p:cNvSpPr txBox="1">
            <a:spLocks noChangeArrowheads="1"/>
          </p:cNvSpPr>
          <p:nvPr/>
        </p:nvSpPr>
        <p:spPr bwMode="auto">
          <a:xfrm>
            <a:off x="4535488" y="3963988"/>
            <a:ext cx="485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nl-BE" sz="1500">
                <a:solidFill>
                  <a:srgbClr val="000000"/>
                </a:solidFill>
              </a:rPr>
              <a:t>OK</a:t>
            </a:r>
          </a:p>
        </p:txBody>
      </p:sp>
      <p:sp>
        <p:nvSpPr>
          <p:cNvPr id="190485" name="Tekstvak 37"/>
          <p:cNvSpPr txBox="1">
            <a:spLocks noChangeArrowheads="1"/>
          </p:cNvSpPr>
          <p:nvPr/>
        </p:nvSpPr>
        <p:spPr bwMode="auto">
          <a:xfrm>
            <a:off x="4535488" y="4940300"/>
            <a:ext cx="485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nl-BE" sz="1500">
                <a:solidFill>
                  <a:srgbClr val="000000"/>
                </a:solidFill>
              </a:rPr>
              <a:t>OK</a:t>
            </a:r>
          </a:p>
        </p:txBody>
      </p:sp>
      <p:pic>
        <p:nvPicPr>
          <p:cNvPr id="190486" name="Picture 3" descr="Corrosi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2013" y="3028950"/>
            <a:ext cx="23463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25450" y="1200150"/>
            <a:ext cx="8301038" cy="9604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nl-NL" smtClean="0"/>
              <a:t>CONCLUSIONS</a:t>
            </a:r>
            <a:endParaRPr lang="en-GB" smtClean="0"/>
          </a:p>
        </p:txBody>
      </p:sp>
      <p:sp>
        <p:nvSpPr>
          <p:cNvPr id="191490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425450" y="2327275"/>
            <a:ext cx="8301038" cy="40290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0" indent="0" algn="ctr" eaLnBrk="1" hangingPunct="1">
              <a:buFont typeface="Arial" charset="0"/>
              <a:buNone/>
            </a:pPr>
            <a:r>
              <a:rPr lang="nl-NL" smtClean="0"/>
              <a:t>MC 2020 will have 3 levels for target reliability:</a:t>
            </a:r>
          </a:p>
          <a:p>
            <a:pPr marL="457200" lvl="1" indent="0" algn="ctr" eaLnBrk="1" hangingPunct="1">
              <a:buFont typeface="Arial" charset="0"/>
              <a:buNone/>
            </a:pPr>
            <a:r>
              <a:rPr lang="nl-NL" smtClean="0"/>
              <a:t>New structures</a:t>
            </a:r>
          </a:p>
          <a:p>
            <a:pPr marL="457200" lvl="1" indent="0" algn="ctr" eaLnBrk="1" hangingPunct="1">
              <a:buFont typeface="Arial" charset="0"/>
              <a:buNone/>
            </a:pPr>
            <a:r>
              <a:rPr lang="nl-NL" smtClean="0"/>
              <a:t>Decision yes/no to upgrade</a:t>
            </a:r>
          </a:p>
          <a:p>
            <a:pPr marL="457200" lvl="1" indent="0" algn="ctr" eaLnBrk="1" hangingPunct="1">
              <a:buFont typeface="Arial" charset="0"/>
              <a:buNone/>
            </a:pPr>
            <a:r>
              <a:rPr lang="nl-NL" smtClean="0"/>
              <a:t>Upgrading structures</a:t>
            </a:r>
          </a:p>
          <a:p>
            <a:pPr marL="457200" lvl="1" indent="0" algn="ctr" eaLnBrk="1" hangingPunct="1">
              <a:buFont typeface="Arial" charset="0"/>
              <a:buNone/>
            </a:pPr>
            <a:endParaRPr lang="nl-NL" smtClean="0"/>
          </a:p>
          <a:p>
            <a:pPr marL="0" indent="0" algn="ctr" eaLnBrk="1" hangingPunct="1">
              <a:buFont typeface="Arial" charset="0"/>
              <a:buNone/>
            </a:pPr>
            <a:r>
              <a:rPr lang="nl-NL" smtClean="0"/>
              <a:t>Target reliability levels will be presented on an annual basis</a:t>
            </a:r>
          </a:p>
          <a:p>
            <a:pPr marL="0" indent="0" algn="ctr" eaLnBrk="1" hangingPunct="1">
              <a:buFont typeface="Arial" charset="0"/>
              <a:buNone/>
            </a:pPr>
            <a:endParaRPr lang="nl-NL" smtClean="0"/>
          </a:p>
          <a:p>
            <a:pPr marL="0" indent="0" algn="ctr" eaLnBrk="1" hangingPunct="1">
              <a:buFont typeface="Arial" charset="0"/>
              <a:buNone/>
            </a:pPr>
            <a:r>
              <a:rPr lang="nl-NL" smtClean="0"/>
              <a:t>Partial factors will be made compatible for both new and existing structures.</a:t>
            </a:r>
          </a:p>
          <a:p>
            <a:pPr marL="0" indent="0" algn="ctr" eaLnBrk="1" hangingPunct="1">
              <a:buFont typeface="Arial" charset="0"/>
              <a:buNone/>
            </a:pPr>
            <a:endParaRPr lang="nl-NL" smtClean="0"/>
          </a:p>
          <a:p>
            <a:pPr marL="0" indent="0" algn="ctr" eaLnBrk="1" hangingPunct="1">
              <a:buFont typeface="Arial" charset="0"/>
              <a:buNone/>
            </a:pPr>
            <a:r>
              <a:rPr lang="nl-NL" smtClean="0"/>
              <a:t>In the case of existing structures the partial factors will depend on the prescribed reliability level, the actual (measured) uncertainties and the remaining life time.</a:t>
            </a:r>
            <a:endParaRPr lang="en-GB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5563"/>
          <a:ext cx="8562975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381000">
                <a:tc>
                  <a:txBody>
                    <a:bodyPr/>
                    <a:lstStyle/>
                    <a:p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II: </a:t>
                      </a:r>
                      <a:r>
                        <a:rPr lang="es-ES" sz="1900" baseline="0" dirty="0" err="1" smtClean="0"/>
                        <a:t>Actions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on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Structures</a:t>
                      </a:r>
                      <a:endParaRPr lang="es-ES" sz="1900" dirty="0" smtClean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 Actions on structures</a:t>
                      </a:r>
                      <a:endParaRPr lang="es-ES" sz="1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2 Marcador de contenido"/>
          <p:cNvSpPr txBox="1">
            <a:spLocks/>
          </p:cNvSpPr>
          <p:nvPr/>
        </p:nvSpPr>
        <p:spPr bwMode="auto">
          <a:xfrm>
            <a:off x="155575" y="53975"/>
            <a:ext cx="4857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</a:pPr>
            <a:r>
              <a:rPr lang="en-US">
                <a:solidFill>
                  <a:srgbClr val="0004AC"/>
                </a:solidFill>
                <a:latin typeface="Calibri" pitchFamily="34" charset="0"/>
              </a:rPr>
              <a:t>MODEL CODE 2020: CONTENTS PROPOSAL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1638" y="1325563"/>
          <a:ext cx="8562975" cy="33686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81572"/>
                <a:gridCol w="4281572"/>
              </a:tblGrid>
              <a:tr h="670560">
                <a:tc>
                  <a:txBody>
                    <a:bodyPr/>
                    <a:lstStyle/>
                    <a:p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MC2010</a:t>
                      </a:r>
                      <a:r>
                        <a:rPr lang="es-ES" sz="1900" baseline="0" dirty="0" smtClean="0"/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II: </a:t>
                      </a:r>
                      <a:r>
                        <a:rPr lang="es-ES" sz="1900" baseline="0" dirty="0" err="1" smtClean="0"/>
                        <a:t>Design</a:t>
                      </a:r>
                      <a:r>
                        <a:rPr lang="es-ES" sz="1900" baseline="0" dirty="0" smtClean="0"/>
                        <a:t> Input Data</a:t>
                      </a:r>
                      <a:endParaRPr lang="es-E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90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MC2020</a:t>
                      </a:r>
                      <a:r>
                        <a:rPr lang="es-ES" sz="1900" baseline="0" dirty="0" smtClean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s-ES" sz="1900" baseline="0" dirty="0" err="1" smtClean="0"/>
                        <a:t>Part</a:t>
                      </a:r>
                      <a:r>
                        <a:rPr lang="es-ES" sz="1900" baseline="0" dirty="0" smtClean="0"/>
                        <a:t> III: </a:t>
                      </a:r>
                      <a:r>
                        <a:rPr lang="es-ES" sz="1900" baseline="0" dirty="0" err="1" smtClean="0"/>
                        <a:t>Design</a:t>
                      </a:r>
                      <a:r>
                        <a:rPr lang="es-ES" sz="1900" baseline="0" dirty="0" smtClean="0"/>
                        <a:t> Input Data/</a:t>
                      </a:r>
                      <a:r>
                        <a:rPr lang="es-ES" sz="1900" baseline="0" dirty="0" err="1" smtClean="0"/>
                        <a:t>Materials</a:t>
                      </a:r>
                      <a:r>
                        <a:rPr lang="es-ES" sz="1900" baseline="0" dirty="0" smtClean="0"/>
                        <a:t> </a:t>
                      </a:r>
                      <a:endParaRPr lang="es-ES" sz="1900" dirty="0" smtClean="0"/>
                    </a:p>
                  </a:txBody>
                  <a:tcPr/>
                </a:tc>
              </a:tr>
              <a:tr h="381000">
                <a:tc rowSpan="6">
                  <a:txBody>
                    <a:bodyPr/>
                    <a:lstStyle/>
                    <a:p>
                      <a:r>
                        <a:rPr lang="es-ES" sz="1900" dirty="0" smtClean="0"/>
                        <a:t>5. </a:t>
                      </a:r>
                      <a:r>
                        <a:rPr lang="es-ES" sz="1900" dirty="0" err="1" smtClean="0"/>
                        <a:t>Materials</a:t>
                      </a:r>
                      <a:endParaRPr lang="es-ES" sz="19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Imput</a:t>
                      </a:r>
                      <a:r>
                        <a:rPr lang="es-ES" sz="1900" dirty="0" smtClean="0"/>
                        <a:t> data </a:t>
                      </a:r>
                      <a:r>
                        <a:rPr lang="es-ES" sz="1900" dirty="0" err="1" smtClean="0"/>
                        <a:t>for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contemporary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materials</a:t>
                      </a:r>
                      <a:endParaRPr lang="es-ES" sz="1900" dirty="0" smtClean="0"/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concrete,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reinforcing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steel</a:t>
                      </a:r>
                      <a:r>
                        <a:rPr lang="es-ES" sz="1900" dirty="0" smtClean="0"/>
                        <a:t>,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prestressing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steel</a:t>
                      </a:r>
                      <a:r>
                        <a:rPr lang="es-ES" sz="1900" dirty="0" smtClean="0"/>
                        <a:t>,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prestressing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systems</a:t>
                      </a:r>
                      <a:endParaRPr lang="es-ES" sz="1900" dirty="0" smtClean="0"/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smtClean="0"/>
                        <a:t>Non-</a:t>
                      </a:r>
                      <a:r>
                        <a:rPr lang="es-ES" sz="1900" dirty="0" err="1" smtClean="0"/>
                        <a:t>metallic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reinforcement</a:t>
                      </a:r>
                      <a:r>
                        <a:rPr lang="es-ES" sz="1900" dirty="0" smtClean="0"/>
                        <a:t>,</a:t>
                      </a:r>
                    </a:p>
                    <a:p>
                      <a:pPr marL="533400" lvl="1" indent="-261938">
                        <a:buFont typeface="Arial" panose="020B0604020202020204" pitchFamily="34" charset="0"/>
                        <a:buChar char="•"/>
                      </a:pPr>
                      <a:r>
                        <a:rPr lang="es-ES" sz="1900" dirty="0" err="1" smtClean="0"/>
                        <a:t>Fibres</a:t>
                      </a:r>
                      <a:r>
                        <a:rPr lang="es-ES" sz="1900" dirty="0" smtClean="0"/>
                        <a:t>/</a:t>
                      </a:r>
                      <a:r>
                        <a:rPr lang="es-ES" sz="1900" dirty="0" err="1" smtClean="0"/>
                        <a:t>fibre</a:t>
                      </a:r>
                      <a:r>
                        <a:rPr lang="es-ES" sz="1900" dirty="0" smtClean="0"/>
                        <a:t> </a:t>
                      </a:r>
                      <a:r>
                        <a:rPr lang="es-ES" sz="1900" dirty="0" err="1" smtClean="0"/>
                        <a:t>reinforced</a:t>
                      </a:r>
                      <a:r>
                        <a:rPr lang="es-ES" sz="1900" dirty="0" smtClean="0"/>
                        <a:t> concrete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GB" sz="19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GB" sz="1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Concretes</a:t>
                      </a:r>
                      <a:r>
                        <a:rPr lang="nl-NL" sz="1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ES" sz="1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 Reinforcing steel</a:t>
                      </a:r>
                      <a:endParaRPr lang="es-ES" sz="1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705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 </a:t>
                      </a:r>
                      <a:r>
                        <a:rPr lang="en-GB" sz="1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Prestressing</a:t>
                      </a: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steel &amp; </a:t>
                      </a:r>
                      <a:r>
                        <a:rPr lang="en-GB" sz="1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prestressing</a:t>
                      </a: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systems</a:t>
                      </a:r>
                      <a:endParaRPr lang="es-ES" sz="1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 Non-metallic reinforcement </a:t>
                      </a:r>
                      <a:endParaRPr lang="es-ES" sz="1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 Fibre reinforced concrete &amp; UHPC</a:t>
                      </a:r>
                      <a:endParaRPr lang="es-ES" sz="1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292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0" lvl="0" indent="-3619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</a:t>
                      </a:r>
                      <a:r>
                        <a:rPr lang="en-GB" sz="19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Protective materials &amp; systems</a:t>
                      </a:r>
                      <a:endParaRPr lang="es-ES" sz="1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1938" y="984250"/>
            <a:ext cx="8686800" cy="510063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Structural materials</a:t>
            </a: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Scope definition and range of applicability: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conventional materials, old, novel and deteriorating materials incl. materials for interventions (repair mortars etc.)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Assessment of material properties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assumptions for design and assessment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Taking advantage of information acquired by testing and monitoring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tests methods to enable defined performance material design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evaluation framework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4AC"/>
                </a:solidFill>
                <a:latin typeface="Calibri"/>
              </a:rPr>
              <a:t>provisions for quality control</a:t>
            </a:r>
          </a:p>
          <a:p>
            <a:pPr fontAlgn="auto">
              <a:spcAft>
                <a:spcPts val="0"/>
              </a:spcAft>
              <a:defRPr/>
            </a:pPr>
            <a:endParaRPr lang="en-US" sz="2000" b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194562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63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64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Structure: Structural Materials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61938" y="984250"/>
            <a:ext cx="8686800" cy="5100638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Structural materials</a:t>
            </a:r>
          </a:p>
          <a:p>
            <a:pPr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Scope definition and range of applicability: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conventional materials, old, novel and deteriorating materials incl. materials for interventions (repair mortars etc.)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Assessment of material properties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assumptions for design and assessment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Taking advantage of information acquired by testing and monitoring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tests methods to enable defined performance material design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evaluation framework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04AC"/>
                </a:solidFill>
                <a:latin typeface="Calibri"/>
              </a:rPr>
              <a:t>provisions for quality control</a:t>
            </a:r>
          </a:p>
          <a:p>
            <a:pPr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marL="361950" lvl="1" indent="0" fontAlgn="auto">
              <a:spcAft>
                <a:spcPts val="0"/>
              </a:spcAft>
              <a:buFontTx/>
              <a:buNone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b="1" i="1" dirty="0">
              <a:solidFill>
                <a:srgbClr val="0004AC"/>
              </a:solidFill>
              <a:latin typeface="Calibri"/>
            </a:endParaRPr>
          </a:p>
        </p:txBody>
      </p:sp>
      <p:sp>
        <p:nvSpPr>
          <p:cNvPr id="196610" name="AutoShape 9" descr="Afbeeldingsresultaat voor fib bulletins"/>
          <p:cNvSpPr>
            <a:spLocks noChangeAspect="1" noChangeArrowheads="1"/>
          </p:cNvSpPr>
          <p:nvPr/>
        </p:nvSpPr>
        <p:spPr bwMode="auto">
          <a:xfrm>
            <a:off x="63500" y="-192088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6611" name="AutoShape 7" descr="Afbeeldingsresultaat voor fib structural concrete journal"/>
          <p:cNvSpPr>
            <a:spLocks noChangeAspect="1" noChangeArrowheads="1"/>
          </p:cNvSpPr>
          <p:nvPr/>
        </p:nvSpPr>
        <p:spPr bwMode="auto">
          <a:xfrm>
            <a:off x="215900" y="11113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nl-N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66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27038"/>
            <a:ext cx="8234362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itel 1"/>
          <p:cNvSpPr txBox="1">
            <a:spLocks/>
          </p:cNvSpPr>
          <p:nvPr/>
        </p:nvSpPr>
        <p:spPr bwMode="auto">
          <a:xfrm>
            <a:off x="141288" y="133350"/>
            <a:ext cx="880745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04AC"/>
                </a:solidFill>
                <a:latin typeface="Calibri" pitchFamily="34" charset="0"/>
              </a:rPr>
              <a:t>MC2020 for Concrete Structures</a:t>
            </a:r>
            <a:br>
              <a:rPr lang="en-US" sz="2000">
                <a:solidFill>
                  <a:srgbClr val="0004AC"/>
                </a:solidFill>
                <a:latin typeface="Calibri" pitchFamily="34" charset="0"/>
              </a:rPr>
            </a:br>
            <a:endParaRPr lang="en-US" sz="2000">
              <a:solidFill>
                <a:srgbClr val="0004AC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390525" y="1527175"/>
            <a:ext cx="8389938" cy="6492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>
              <a:lnSpc>
                <a:spcPct val="110000"/>
              </a:lnSpc>
            </a:pPr>
            <a:r>
              <a:rPr lang="de-DE" altLang="de-DE" smtClean="0"/>
              <a:t>Some aspects related to the chapter </a:t>
            </a:r>
            <a:br>
              <a:rPr lang="de-DE" altLang="de-DE" smtClean="0"/>
            </a:br>
            <a:r>
              <a:rPr lang="de-DE" altLang="de-DE" smtClean="0"/>
              <a:t>„Concrete“ in MC 2020 </a:t>
            </a:r>
            <a:endParaRPr lang="de-DE" altLang="de-DE" b="1" smtClean="0"/>
          </a:p>
        </p:txBody>
      </p:sp>
      <p:sp>
        <p:nvSpPr>
          <p:cNvPr id="198658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90525" y="2444750"/>
            <a:ext cx="8370888" cy="488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de-DE" altLang="de-DE" b="1" smtClean="0">
                <a:solidFill>
                  <a:srgbClr val="000000"/>
                </a:solidFill>
              </a:rPr>
              <a:t>Harald S. Müller</a:t>
            </a:r>
            <a:endParaRPr lang="en-US" altLang="de-DE" sz="1600" b="1" smtClean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de-DE" altLang="de-DE" b="1" smtClean="0">
              <a:solidFill>
                <a:srgbClr val="000000"/>
              </a:solidFill>
            </a:endParaRPr>
          </a:p>
        </p:txBody>
      </p:sp>
      <p:sp>
        <p:nvSpPr>
          <p:cNvPr id="198659" name="Text Box 7"/>
          <p:cNvSpPr txBox="1">
            <a:spLocks noChangeArrowheads="1"/>
          </p:cNvSpPr>
          <p:nvPr/>
        </p:nvSpPr>
        <p:spPr bwMode="auto">
          <a:xfrm>
            <a:off x="6154738" y="4573588"/>
            <a:ext cx="28606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en-US" altLang="de-DE" sz="1000">
              <a:solidFill>
                <a:srgbClr val="000000"/>
              </a:solidFill>
              <a:cs typeface="Arial" charset="0"/>
            </a:endParaRPr>
          </a:p>
          <a:p>
            <a:pPr algn="r"/>
            <a:r>
              <a:rPr lang="en-US" altLang="de-DE" sz="20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 </a:t>
            </a:r>
            <a:r>
              <a:rPr lang="en-US" altLang="de-DE" sz="2000">
                <a:solidFill>
                  <a:srgbClr val="000000"/>
                </a:solidFill>
                <a:cs typeface="Times New Roman" pitchFamily="18" charset="0"/>
              </a:rPr>
              <a:t>TG10.1 Meeting</a:t>
            </a:r>
            <a:endParaRPr lang="en-US" altLang="de-DE" sz="2000">
              <a:solidFill>
                <a:srgbClr val="000000"/>
              </a:solidFill>
              <a:cs typeface="Arial" charset="0"/>
            </a:endParaRPr>
          </a:p>
          <a:p>
            <a:pPr algn="r"/>
            <a:endParaRPr lang="en-US" altLang="de-DE">
              <a:solidFill>
                <a:srgbClr val="000000"/>
              </a:solidFill>
              <a:cs typeface="Arial" charset="0"/>
            </a:endParaRPr>
          </a:p>
          <a:p>
            <a:pPr algn="r"/>
            <a:r>
              <a:rPr lang="en-US" altLang="de-DE">
                <a:solidFill>
                  <a:srgbClr val="000000"/>
                </a:solidFill>
                <a:cs typeface="Arial" charset="0"/>
              </a:rPr>
              <a:t>April 13/14, 2018</a:t>
            </a:r>
          </a:p>
          <a:p>
            <a:pPr algn="r"/>
            <a:r>
              <a:rPr lang="de-DE" altLang="de-DE">
                <a:solidFill>
                  <a:srgbClr val="000000"/>
                </a:solidFill>
                <a:cs typeface="Arial" charset="0"/>
              </a:rPr>
              <a:t>Lausanne, Switzerland </a:t>
            </a:r>
          </a:p>
          <a:p>
            <a:pPr algn="r"/>
            <a:endParaRPr lang="de-DE" altLang="de-DE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/>
          <a:srcRect l="2086" t="5790" b="10713"/>
          <a:stretch/>
        </p:blipFill>
        <p:spPr>
          <a:xfrm>
            <a:off x="5457825" y="4587875"/>
            <a:ext cx="1257300" cy="1479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070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1" hangingPunct="1"/>
            <a:r>
              <a:rPr lang="en-US" sz="2500" smtClean="0"/>
              <a:t>MC2020 – The challenge in contents and time</a:t>
            </a:r>
            <a:endParaRPr lang="fr-CH" sz="2500" smtClean="0"/>
          </a:p>
        </p:txBody>
      </p:sp>
      <p:sp>
        <p:nvSpPr>
          <p:cNvPr id="200707" name="Textfeld 2"/>
          <p:cNvSpPr txBox="1">
            <a:spLocks noChangeArrowheads="1"/>
          </p:cNvSpPr>
          <p:nvPr/>
        </p:nvSpPr>
        <p:spPr bwMode="auto">
          <a:xfrm>
            <a:off x="588963" y="1400175"/>
            <a:ext cx="4597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2000" b="1">
                <a:solidFill>
                  <a:srgbClr val="000000"/>
                </a:solidFill>
                <a:cs typeface="Arial" charset="0"/>
              </a:rPr>
              <a:t>CEB-FIP MC 1990 – released 1993</a:t>
            </a:r>
          </a:p>
          <a:p>
            <a:pPr eaLnBrk="0" hangingPunct="0"/>
            <a:endParaRPr lang="de-DE" sz="8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de-DE" sz="2000">
                <a:solidFill>
                  <a:srgbClr val="000000"/>
                </a:solidFill>
                <a:cs typeface="Arial" charset="0"/>
              </a:rPr>
              <a:t>Chapter 2.1: Concrete …</a:t>
            </a:r>
          </a:p>
          <a:p>
            <a:pPr eaLnBrk="0" hangingPunct="0"/>
            <a:endParaRPr lang="de-DE" sz="8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de-DE" sz="1600" b="1">
                <a:solidFill>
                  <a:srgbClr val="000000"/>
                </a:solidFill>
                <a:cs typeface="Arial" charset="0"/>
              </a:rPr>
              <a:t>Main authors: Hilsdorf, Müller</a:t>
            </a:r>
          </a:p>
        </p:txBody>
      </p:sp>
      <p:sp>
        <p:nvSpPr>
          <p:cNvPr id="200708" name="Textfeld 12"/>
          <p:cNvSpPr txBox="1">
            <a:spLocks noChangeArrowheads="1"/>
          </p:cNvSpPr>
          <p:nvPr/>
        </p:nvSpPr>
        <p:spPr bwMode="auto">
          <a:xfrm>
            <a:off x="6905625" y="1687513"/>
            <a:ext cx="1601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rgbClr val="000000"/>
                </a:solidFill>
                <a:cs typeface="Arial" charset="0"/>
              </a:rPr>
              <a:t>drafts prepared</a:t>
            </a:r>
          </a:p>
          <a:p>
            <a:pPr eaLnBrk="0" hangingPunct="0"/>
            <a:r>
              <a:rPr lang="de-DE" sz="1600">
                <a:solidFill>
                  <a:srgbClr val="000000"/>
                </a:solidFill>
                <a:cs typeface="Arial" charset="0"/>
              </a:rPr>
              <a:t>1986 - 1992</a:t>
            </a:r>
          </a:p>
        </p:txBody>
      </p:sp>
      <p:sp>
        <p:nvSpPr>
          <p:cNvPr id="200709" name="Textfeld 13"/>
          <p:cNvSpPr txBox="1">
            <a:spLocks noChangeArrowheads="1"/>
          </p:cNvSpPr>
          <p:nvPr/>
        </p:nvSpPr>
        <p:spPr bwMode="auto">
          <a:xfrm>
            <a:off x="588963" y="3082925"/>
            <a:ext cx="42227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2000" b="1">
                <a:solidFill>
                  <a:srgbClr val="000000"/>
                </a:solidFill>
                <a:cs typeface="Arial" charset="0"/>
              </a:rPr>
              <a:t>fib MC 2010 – released 2013</a:t>
            </a:r>
          </a:p>
          <a:p>
            <a:pPr eaLnBrk="0" hangingPunct="0"/>
            <a:endParaRPr lang="de-DE" sz="8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de-DE" sz="2000">
                <a:solidFill>
                  <a:srgbClr val="000000"/>
                </a:solidFill>
                <a:cs typeface="Arial" charset="0"/>
              </a:rPr>
              <a:t>Chapter 5.1: Concrete</a:t>
            </a:r>
          </a:p>
          <a:p>
            <a:pPr eaLnBrk="0" hangingPunct="0"/>
            <a:endParaRPr lang="de-DE" sz="8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de-DE" sz="1600" b="1">
                <a:solidFill>
                  <a:srgbClr val="000000"/>
                </a:solidFill>
                <a:cs typeface="Arial" charset="0"/>
              </a:rPr>
              <a:t>Main author: Müller</a:t>
            </a:r>
          </a:p>
        </p:txBody>
      </p:sp>
      <p:sp>
        <p:nvSpPr>
          <p:cNvPr id="200710" name="Textfeld 15"/>
          <p:cNvSpPr txBox="1">
            <a:spLocks noChangeArrowheads="1"/>
          </p:cNvSpPr>
          <p:nvPr/>
        </p:nvSpPr>
        <p:spPr bwMode="auto">
          <a:xfrm>
            <a:off x="6910388" y="3384550"/>
            <a:ext cx="1601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rgbClr val="000000"/>
                </a:solidFill>
                <a:cs typeface="Arial" charset="0"/>
              </a:rPr>
              <a:t>drafts prepared</a:t>
            </a:r>
          </a:p>
          <a:p>
            <a:pPr eaLnBrk="0" hangingPunct="0"/>
            <a:r>
              <a:rPr lang="de-DE" sz="1600">
                <a:solidFill>
                  <a:srgbClr val="000000"/>
                </a:solidFill>
                <a:cs typeface="Arial" charset="0"/>
              </a:rPr>
              <a:t>2006 - 2012</a:t>
            </a:r>
          </a:p>
        </p:txBody>
      </p:sp>
      <p:sp>
        <p:nvSpPr>
          <p:cNvPr id="200711" name="Textfeld 16"/>
          <p:cNvSpPr txBox="1">
            <a:spLocks noChangeArrowheads="1"/>
          </p:cNvSpPr>
          <p:nvPr/>
        </p:nvSpPr>
        <p:spPr bwMode="auto">
          <a:xfrm>
            <a:off x="588963" y="4727575"/>
            <a:ext cx="4976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2000" b="1">
                <a:solidFill>
                  <a:srgbClr val="000000"/>
                </a:solidFill>
                <a:cs typeface="Arial" charset="0"/>
              </a:rPr>
              <a:t>fib MC 2020 – release 202</a:t>
            </a:r>
            <a:r>
              <a:rPr lang="de-DE" sz="2000" b="1">
                <a:solidFill>
                  <a:srgbClr val="FF0000"/>
                </a:solidFill>
                <a:cs typeface="Arial" charset="0"/>
              </a:rPr>
              <a:t>1</a:t>
            </a:r>
            <a:r>
              <a:rPr lang="de-DE" sz="20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b="1">
                <a:solidFill>
                  <a:srgbClr val="FF0000"/>
                </a:solidFill>
                <a:cs typeface="Arial" charset="0"/>
              </a:rPr>
              <a:t>!</a:t>
            </a:r>
          </a:p>
          <a:p>
            <a:pPr eaLnBrk="0" hangingPunct="0"/>
            <a:endParaRPr lang="de-DE" sz="8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de-DE" sz="2000">
                <a:solidFill>
                  <a:srgbClr val="000000"/>
                </a:solidFill>
                <a:cs typeface="Arial" charset="0"/>
              </a:rPr>
              <a:t>Chapter 11: Concrete</a:t>
            </a:r>
          </a:p>
          <a:p>
            <a:pPr eaLnBrk="0" hangingPunct="0"/>
            <a:endParaRPr lang="de-DE" sz="800">
              <a:solidFill>
                <a:srgbClr val="000000"/>
              </a:solidFill>
              <a:cs typeface="Arial" charset="0"/>
            </a:endParaRPr>
          </a:p>
          <a:p>
            <a:pPr eaLnBrk="0" hangingPunct="0"/>
            <a:r>
              <a:rPr lang="de-DE" sz="1600" b="1">
                <a:solidFill>
                  <a:srgbClr val="000000"/>
                </a:solidFill>
                <a:cs typeface="Arial" charset="0"/>
              </a:rPr>
              <a:t>Main authors: Müller, Dehn, … </a:t>
            </a:r>
            <a:r>
              <a:rPr lang="de-DE" sz="1600" b="1">
                <a:solidFill>
                  <a:srgbClr val="FF0000"/>
                </a:solidFill>
                <a:cs typeface="Arial" charset="0"/>
              </a:rPr>
              <a:t>(small team!)</a:t>
            </a:r>
            <a:endParaRPr lang="de-DE" sz="20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00712" name="Textfeld 18"/>
          <p:cNvSpPr txBox="1">
            <a:spLocks noChangeArrowheads="1"/>
          </p:cNvSpPr>
          <p:nvPr/>
        </p:nvSpPr>
        <p:spPr bwMode="auto">
          <a:xfrm>
            <a:off x="6904038" y="4924425"/>
            <a:ext cx="21050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>
                <a:solidFill>
                  <a:srgbClr val="000000"/>
                </a:solidFill>
                <a:cs typeface="Arial" charset="0"/>
              </a:rPr>
              <a:t>drafts to be prepared</a:t>
            </a:r>
          </a:p>
          <a:p>
            <a:pPr eaLnBrk="0" hangingPunct="0"/>
            <a:r>
              <a:rPr lang="de-DE" sz="1600">
                <a:solidFill>
                  <a:srgbClr val="000000"/>
                </a:solidFill>
                <a:cs typeface="Arial" charset="0"/>
              </a:rPr>
              <a:t>2018 - </a:t>
            </a:r>
            <a:r>
              <a:rPr lang="de-DE" sz="1600">
                <a:solidFill>
                  <a:srgbClr val="FF0000"/>
                </a:solidFill>
                <a:cs typeface="Arial" charset="0"/>
              </a:rPr>
              <a:t>2019 !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/>
          <a:srcRect l="4706" r="4706"/>
          <a:stretch/>
        </p:blipFill>
        <p:spPr>
          <a:xfrm>
            <a:off x="5451475" y="1257300"/>
            <a:ext cx="1235075" cy="1444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 cstate="print"/>
          <a:srcRect l="9092" t="3229" r="13087" b="8330"/>
          <a:stretch/>
        </p:blipFill>
        <p:spPr>
          <a:xfrm>
            <a:off x="5454650" y="2928938"/>
            <a:ext cx="1219200" cy="1433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07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9888" y="1195388"/>
            <a:ext cx="125888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6" name="Image 16" descr="MC2010_EuS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7825" y="2882900"/>
            <a:ext cx="1246188" cy="1574800"/>
          </a:xfrm>
          <a:prstGeom prst="rect">
            <a:avLst/>
          </a:prstGeom>
          <a:noFill/>
          <a:ln w="12700">
            <a:solidFill>
              <a:srgbClr val="007879"/>
            </a:solidFill>
            <a:miter lim="800000"/>
            <a:headEnd/>
            <a:tailEnd/>
          </a:ln>
        </p:spPr>
      </p:pic>
      <p:grpSp>
        <p:nvGrpSpPr>
          <p:cNvPr id="200717" name="Group 30"/>
          <p:cNvGrpSpPr>
            <a:grpSpLocks/>
          </p:cNvGrpSpPr>
          <p:nvPr/>
        </p:nvGrpSpPr>
        <p:grpSpPr bwMode="auto">
          <a:xfrm>
            <a:off x="5449888" y="4565650"/>
            <a:ext cx="1254125" cy="1589088"/>
            <a:chOff x="3582434" y="3738000"/>
            <a:chExt cx="1520540" cy="2173002"/>
          </a:xfrm>
        </p:grpSpPr>
        <p:grpSp>
          <p:nvGrpSpPr>
            <p:cNvPr id="200718" name="Group 15"/>
            <p:cNvGrpSpPr>
              <a:grpSpLocks/>
            </p:cNvGrpSpPr>
            <p:nvPr/>
          </p:nvGrpSpPr>
          <p:grpSpPr bwMode="auto">
            <a:xfrm>
              <a:off x="3582434" y="3738000"/>
              <a:ext cx="1520540" cy="2173002"/>
              <a:chOff x="3582434" y="3738000"/>
              <a:chExt cx="1520540" cy="2173002"/>
            </a:xfrm>
          </p:grpSpPr>
          <p:sp>
            <p:nvSpPr>
              <p:cNvPr id="22" name="Rectangle 10"/>
              <p:cNvSpPr/>
              <p:nvPr/>
            </p:nvSpPr>
            <p:spPr>
              <a:xfrm>
                <a:off x="3582435" y="3932853"/>
                <a:ext cx="1520538" cy="1978149"/>
              </a:xfrm>
              <a:prstGeom prst="rect">
                <a:avLst/>
              </a:prstGeom>
              <a:solidFill>
                <a:srgbClr val="0078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>
                    <a:rot lat="0" lon="0" rev="600000"/>
                  </a:camera>
                  <a:lightRig rig="threePt" dir="t"/>
                </a:scene3d>
              </a:bodyPr>
              <a:lstStyle/>
              <a:p>
                <a:pPr algn="ctr" eaLnBrk="0" hangingPunct="0">
                  <a:defRPr/>
                </a:pPr>
                <a:r>
                  <a:rPr lang="en-US" sz="1000" b="1" i="1" dirty="0">
                    <a:solidFill>
                      <a:srgbClr val="FFFFFF"/>
                    </a:solidFill>
                    <a:ea typeface="Arial" charset="0"/>
                    <a:cs typeface="Arial" charset="0"/>
                  </a:rPr>
                  <a:t>New initiative</a:t>
                </a:r>
              </a:p>
            </p:txBody>
          </p:sp>
          <p:sp>
            <p:nvSpPr>
              <p:cNvPr id="23" name="Rectangle 12"/>
              <p:cNvSpPr/>
              <p:nvPr/>
            </p:nvSpPr>
            <p:spPr>
              <a:xfrm>
                <a:off x="3582434" y="3738000"/>
                <a:ext cx="1520540" cy="666446"/>
              </a:xfrm>
              <a:prstGeom prst="rect">
                <a:avLst/>
              </a:prstGeom>
              <a:solidFill>
                <a:srgbClr val="DEDED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lang="en-US" sz="1600" dirty="0">
                  <a:solidFill>
                    <a:srgbClr val="FFFFFF"/>
                  </a:solidFill>
                  <a:ea typeface="Arial" charset="0"/>
                  <a:cs typeface="Arial" charset="0"/>
                </a:endParaRPr>
              </a:p>
            </p:txBody>
          </p:sp>
          <p:pic>
            <p:nvPicPr>
              <p:cNvPr id="200722" name="Image 16" descr="MC2010_EuS.jpg"/>
              <p:cNvPicPr>
                <a:picLocks/>
              </p:cNvPicPr>
              <p:nvPr/>
            </p:nvPicPr>
            <p:blipFill>
              <a:blip r:embed="rId8" cstate="print"/>
              <a:srcRect l="66847" t="4956" b="78725"/>
              <a:stretch>
                <a:fillRect/>
              </a:stretch>
            </p:blipFill>
            <p:spPr bwMode="auto">
              <a:xfrm>
                <a:off x="4581532" y="3945763"/>
                <a:ext cx="521442" cy="335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0719" name="TextBox 3"/>
            <p:cNvSpPr txBox="1">
              <a:spLocks noChangeArrowheads="1"/>
            </p:cNvSpPr>
            <p:nvPr/>
          </p:nvSpPr>
          <p:spPr bwMode="auto">
            <a:xfrm>
              <a:off x="3807283" y="5180609"/>
              <a:ext cx="1145841" cy="546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000" b="1">
                  <a:solidFill>
                    <a:srgbClr val="FFFFFF"/>
                  </a:solidFill>
                  <a:cs typeface="Arial" charset="0"/>
                </a:rPr>
                <a:t>Model Code </a:t>
              </a:r>
            </a:p>
            <a:p>
              <a:pPr algn="ctr" eaLnBrk="0" hangingPunct="0"/>
              <a:r>
                <a:rPr lang="en-US" sz="1000" b="1">
                  <a:solidFill>
                    <a:srgbClr val="FFFFFF"/>
                  </a:solidFill>
                  <a:cs typeface="Arial" charset="0"/>
                </a:rPr>
                <a:t>2020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19755</TotalTime>
  <Words>6251</Words>
  <Application>Microsoft Office PowerPoint</Application>
  <PresentationFormat>Екран (4:3)</PresentationFormat>
  <Paragraphs>1419</Paragraphs>
  <Slides>153</Slides>
  <Notes>76</Notes>
  <HiddenSlides>7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4</vt:i4>
      </vt:variant>
      <vt:variant>
        <vt:lpstr>Заголовки слайдів</vt:lpstr>
      </vt:variant>
      <vt:variant>
        <vt:i4>153</vt:i4>
      </vt:variant>
    </vt:vector>
  </HeadingPairs>
  <TitlesOfParts>
    <vt:vector size="158" baseType="lpstr">
      <vt:lpstr>1_Tema de Office</vt:lpstr>
      <vt:lpstr>Equation</vt:lpstr>
      <vt:lpstr>Vergelijking</vt:lpstr>
      <vt:lpstr>Formel</vt:lpstr>
      <vt:lpstr>AutoCAD Drawing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Structural Concrete Journal of the fib</vt:lpstr>
      <vt:lpstr>Слайд 13</vt:lpstr>
      <vt:lpstr>Слайд 14</vt:lpstr>
      <vt:lpstr>Слайд 15</vt:lpstr>
      <vt:lpstr>fib International Cooperation</vt:lpstr>
      <vt:lpstr>Слайд 17</vt:lpstr>
      <vt:lpstr>Слайд 18</vt:lpstr>
      <vt:lpstr>Слайд 19</vt:lpstr>
      <vt:lpstr>Слайд 20</vt:lpstr>
      <vt:lpstr> fib MC2010</vt:lpstr>
      <vt:lpstr>Слайд 22</vt:lpstr>
      <vt:lpstr>Слайд 23</vt:lpstr>
      <vt:lpstr>Слайд 24</vt:lpstr>
      <vt:lpstr>DECISION OF THE TECHNICAL COUNCIL, June 2016</vt:lpstr>
      <vt:lpstr>Слайд 26</vt:lpstr>
      <vt:lpstr>Слайд 27</vt:lpstr>
      <vt:lpstr>Advancing fib model code for concrete structures</vt:lpstr>
      <vt:lpstr>1ST GENERATION</vt:lpstr>
      <vt:lpstr>1ST GENERATION</vt:lpstr>
      <vt:lpstr>2ND GENERATION</vt:lpstr>
      <vt:lpstr>FUTURE GENERATION – A NEW PHILOSOPHY?</vt:lpstr>
      <vt:lpstr>PRINCIPLES FOR DEVELOPMENT OF UNIFIED MODEL CODE</vt:lpstr>
      <vt:lpstr>FUTURE GENERATION?</vt:lpstr>
      <vt:lpstr>FUTURE GENERATION – SUCCESS?</vt:lpstr>
      <vt:lpstr>FUTURE GENERATION – FAILURE?</vt:lpstr>
      <vt:lpstr> Need for advancements of fundamental principles and reliability concepts for existing structures (a personal view)</vt:lpstr>
      <vt:lpstr>Introduction</vt:lpstr>
      <vt:lpstr>Design of new structures and assessment of existing structures are fundamentally different?</vt:lpstr>
      <vt:lpstr>Design of new structures and assessment of existing structures are fundamentally different?</vt:lpstr>
      <vt:lpstr>Design of new structures and assessment of existing structures are fundamentally different?</vt:lpstr>
      <vt:lpstr>Design of new structures and assessment of existing structures are fundamentally different?</vt:lpstr>
      <vt:lpstr>Design of new structures and assessment of existing structures are fundamentally different?</vt:lpstr>
      <vt:lpstr>Слайд 44</vt:lpstr>
      <vt:lpstr> Need for advancements of models for existing structures Some ideas for the next fib-Model Code </vt:lpstr>
      <vt:lpstr>Mechanical models vs. empirical equations, the case of bending </vt:lpstr>
      <vt:lpstr>Mechanical models vs. empirical equations, the case of bending </vt:lpstr>
      <vt:lpstr>Mechanical models vs. empirical equations, the case of shear in members without transverse reinforcement</vt:lpstr>
      <vt:lpstr>Members without transverse reinforcement: current situation in EC2 (MC90)</vt:lpstr>
      <vt:lpstr>Members without transverse reinforcement: current situation</vt:lpstr>
      <vt:lpstr>Слайд 51</vt:lpstr>
      <vt:lpstr>Mechanical models vs. empirical equations, the case of shear in members without transverse reinforcement</vt:lpstr>
      <vt:lpstr>Слайд 53</vt:lpstr>
      <vt:lpstr>Influence of slab continuity on punching shear strength</vt:lpstr>
      <vt:lpstr>Influence of slab continuity on punching shear strength</vt:lpstr>
      <vt:lpstr>Influence of slab continuity on punching shear strength</vt:lpstr>
      <vt:lpstr>Слайд 57</vt:lpstr>
      <vt:lpstr>Levels of approximation approach (MC 2010)</vt:lpstr>
      <vt:lpstr>Слайд 59</vt:lpstr>
      <vt:lpstr>Слайд 60</vt:lpstr>
      <vt:lpstr>Слайд 61</vt:lpstr>
      <vt:lpstr>T10.1 ACTION GROUPS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SAFETY FORMAT FOR NEW AND EXISTING STRUCTURES   PCI fib Workshop, Denver, 21 February 2018       prof.dr.ir. Raphaël Steenbergen</vt:lpstr>
      <vt:lpstr>TARGET RELIABILITY</vt:lpstr>
      <vt:lpstr>COST OPTIMISATION</vt:lpstr>
      <vt:lpstr>Слайд 78</vt:lpstr>
      <vt:lpstr>PARTIAL FACTORS: RESISTANCE AND LOAD FACTORS</vt:lpstr>
      <vt:lpstr>Слайд 80</vt:lpstr>
      <vt:lpstr>FIB BULLETIN 80</vt:lpstr>
      <vt:lpstr>PARTIAL FACTOR METHOD FOR EXISTING STRUCTURES</vt:lpstr>
      <vt:lpstr>THE DESIGN VALUE METHOD (DVM) PARTIAL FACTORS FOR MATERIAL PROPERTIES</vt:lpstr>
      <vt:lpstr>THE DESIGN VALUE METHOD (DVM) PARTIAL FACTORS FOR MATERIAL PROPERTIES</vt:lpstr>
      <vt:lpstr>DVM: PARTIAL FACTORS FOR PERMANENT ACTIONS </vt:lpstr>
      <vt:lpstr>THE ADJUSTED PARTIAL FACTOR METHOD</vt:lpstr>
      <vt:lpstr>APFM: ADJUSTMENT FACTORS FOR MATERIAL PROPERTIES</vt:lpstr>
      <vt:lpstr>APFM: ADJUSTMENT FACTORS FOR MATERIAL PROPERTIES</vt:lpstr>
      <vt:lpstr>APFM: ADJUSTMENT FACTORS FOR PERMANENT ACTIONS</vt:lpstr>
      <vt:lpstr>APFM: ADJUSTMENT FACTORS FOR PERMANENT ACTIONS</vt:lpstr>
      <vt:lpstr>APFM: ADJUSTMENT FACTORS FOR IMPOSED LOADS </vt:lpstr>
      <vt:lpstr>RECOMMENDED ASSESSMENT SCHEME  (INCREASING COMPLEXITY)</vt:lpstr>
      <vt:lpstr>CONCLUSIONS</vt:lpstr>
      <vt:lpstr>Слайд 94</vt:lpstr>
      <vt:lpstr>Слайд 95</vt:lpstr>
      <vt:lpstr>Слайд 96</vt:lpstr>
      <vt:lpstr>Слайд 97</vt:lpstr>
      <vt:lpstr>Some aspects related to the chapter  „Concrete“ in MC 2020 </vt:lpstr>
      <vt:lpstr>MC2020 – The challenge in contents and time</vt:lpstr>
      <vt:lpstr>Слайд 100</vt:lpstr>
      <vt:lpstr>New concepts and approaches for  the chapter „Concrete“ in MC 2020</vt:lpstr>
      <vt:lpstr>Classification of concrete with respect to modelling –   Proposed principle for MC 2020 (see Müller, Barcelona, 2017)</vt:lpstr>
      <vt:lpstr>Testing of non-conventional concretes</vt:lpstr>
      <vt:lpstr>Example: Upgraded creep prediction in MC 2020</vt:lpstr>
      <vt:lpstr>Conclusions and outlook</vt:lpstr>
      <vt:lpstr>MC 2020 - Chapter 12.XX „Part Durability“</vt:lpstr>
      <vt:lpstr>Model Code 2010 - status quo</vt:lpstr>
      <vt:lpstr>Model Code 2020 - new chapters</vt:lpstr>
      <vt:lpstr>Material parameters</vt:lpstr>
      <vt:lpstr>Needed extensions of the materials chapter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7.3 Verification/design of/for structural safety (ULS) for predominantly static loading  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  </vt:lpstr>
      <vt:lpstr>  </vt:lpstr>
      <vt:lpstr>Слайд 149</vt:lpstr>
      <vt:lpstr>Слайд 150</vt:lpstr>
      <vt:lpstr>Слайд 151</vt:lpstr>
      <vt:lpstr>Слайд 152</vt:lpstr>
      <vt:lpstr>Слайд 153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Hugo Corres Peiretti</dc:creator>
  <cp:lastModifiedBy>-</cp:lastModifiedBy>
  <cp:revision>66</cp:revision>
  <cp:lastPrinted>2018-04-30T16:23:40Z</cp:lastPrinted>
  <dcterms:created xsi:type="dcterms:W3CDTF">2017-09-21T13:48:53Z</dcterms:created>
  <dcterms:modified xsi:type="dcterms:W3CDTF">2018-05-07T13:57:29Z</dcterms:modified>
</cp:coreProperties>
</file>